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82" r:id="rId2"/>
    <p:sldId id="261" r:id="rId3"/>
    <p:sldId id="281" r:id="rId4"/>
    <p:sldId id="278" r:id="rId5"/>
    <p:sldId id="267" r:id="rId6"/>
    <p:sldId id="276" r:id="rId7"/>
    <p:sldId id="268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47"/>
    <p:restoredTop sz="94490"/>
  </p:normalViewPr>
  <p:slideViewPr>
    <p:cSldViewPr snapToGrid="0">
      <p:cViewPr varScale="1">
        <p:scale>
          <a:sx n="160" d="100"/>
          <a:sy n="160" d="100"/>
        </p:scale>
        <p:origin x="176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EA6F0A40-83EC-37EA-DB8F-629D107E0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72BDDB00-F0AC-15C3-9363-65775A8467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12B13B28-B1B1-2774-26EE-88B87E304E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9719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d9089362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d90893622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D5078AA6-0966-09F9-FD8B-020B4CFD2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d90893622_0_39:notes">
            <a:extLst>
              <a:ext uri="{FF2B5EF4-FFF2-40B4-BE49-F238E27FC236}">
                <a16:creationId xmlns:a16="http://schemas.microsoft.com/office/drawing/2014/main" id="{8B3F2460-30F3-EF60-43D5-5508037B3D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d90893622_0_39:notes">
            <a:extLst>
              <a:ext uri="{FF2B5EF4-FFF2-40B4-BE49-F238E27FC236}">
                <a16:creationId xmlns:a16="http://schemas.microsoft.com/office/drawing/2014/main" id="{4263BEE2-EB54-357B-CA93-D13C51B9D5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3730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>
          <a:extLst>
            <a:ext uri="{FF2B5EF4-FFF2-40B4-BE49-F238E27FC236}">
              <a16:creationId xmlns:a16="http://schemas.microsoft.com/office/drawing/2014/main" id="{C406578E-0B9D-0B3E-D2B1-1AA23857A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9d90893622_0_39:notes">
            <a:extLst>
              <a:ext uri="{FF2B5EF4-FFF2-40B4-BE49-F238E27FC236}">
                <a16:creationId xmlns:a16="http://schemas.microsoft.com/office/drawing/2014/main" id="{3018A3D0-28D8-47F0-82C1-2BEEE684E5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9d90893622_0_39:notes">
            <a:extLst>
              <a:ext uri="{FF2B5EF4-FFF2-40B4-BE49-F238E27FC236}">
                <a16:creationId xmlns:a16="http://schemas.microsoft.com/office/drawing/2014/main" id="{12532F85-24A5-6160-64CF-79FA98B97A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9817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9d9089362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9d90893622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>
          <a:extLst>
            <a:ext uri="{FF2B5EF4-FFF2-40B4-BE49-F238E27FC236}">
              <a16:creationId xmlns:a16="http://schemas.microsoft.com/office/drawing/2014/main" id="{A98B6216-671A-B173-14A4-CAEBF1818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9d90893622_0_28:notes">
            <a:extLst>
              <a:ext uri="{FF2B5EF4-FFF2-40B4-BE49-F238E27FC236}">
                <a16:creationId xmlns:a16="http://schemas.microsoft.com/office/drawing/2014/main" id="{C127CFAE-188C-0A53-541E-BDB5D795C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9d90893622_0_28:notes">
            <a:extLst>
              <a:ext uri="{FF2B5EF4-FFF2-40B4-BE49-F238E27FC236}">
                <a16:creationId xmlns:a16="http://schemas.microsoft.com/office/drawing/2014/main" id="{0A04CCBD-4BDF-F469-4F28-31BC763DD2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694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9d9089362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9d90893622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E8B9EE06-8AD2-8D96-A218-9BB656608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F828D29D-3ECD-CDAE-62B2-1B7A9D23EA2E}"/>
              </a:ext>
            </a:extLst>
          </p:cNvPr>
          <p:cNvSpPr txBox="1"/>
          <p:nvPr/>
        </p:nvSpPr>
        <p:spPr>
          <a:xfrm>
            <a:off x="714300" y="540440"/>
            <a:ext cx="7715400" cy="4801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</a:rPr>
              <a:t>The Voluntary Agreements Are A Badly Designed Experiment That Ignores the Scientific Record </a:t>
            </a:r>
            <a:endParaRPr sz="2400" b="1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sz="1800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tx1"/>
                </a:solidFill>
              </a:rPr>
              <a:t>Devon Pearse, Ph.D.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tx1"/>
                </a:solidFill>
              </a:rPr>
              <a:t>Lead Scientist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tx1"/>
                </a:solidFill>
              </a:rPr>
              <a:t>Friends of the River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sz="1800" dirty="0">
              <a:solidFill>
                <a:schemeClr val="tx1"/>
              </a:solidFill>
            </a:endParaRPr>
          </a:p>
          <a:p>
            <a:pPr algn="ctr"/>
            <a:r>
              <a:rPr lang="en-US" sz="1800" i="1" dirty="0"/>
              <a:t>January 2026 Joint Presentation of </a:t>
            </a:r>
          </a:p>
          <a:p>
            <a:pPr algn="ctr"/>
            <a:r>
              <a:rPr lang="en-US" sz="1800" i="1" dirty="0"/>
              <a:t>San Francisco Baykeeper and </a:t>
            </a:r>
          </a:p>
          <a:p>
            <a:pPr algn="ctr"/>
            <a:r>
              <a:rPr lang="en-US" sz="1800" i="1" dirty="0"/>
              <a:t>Friends of the River</a:t>
            </a:r>
          </a:p>
          <a:p>
            <a:pPr algn="ctr"/>
            <a:r>
              <a:rPr lang="en-US" sz="1800" i="1" dirty="0"/>
              <a:t>on December 2025 </a:t>
            </a:r>
          </a:p>
          <a:p>
            <a:pPr algn="ctr"/>
            <a:r>
              <a:rPr lang="en-US" sz="1800" i="1" dirty="0"/>
              <a:t>Revised Draft </a:t>
            </a:r>
          </a:p>
          <a:p>
            <a:pPr algn="ctr"/>
            <a:r>
              <a:rPr lang="en-US" sz="1800" i="1" dirty="0"/>
              <a:t>Bay-Delta Plan Update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55" name="Google Shape;55;p13" title="FOR_logo_color.png">
            <a:extLst>
              <a:ext uri="{FF2B5EF4-FFF2-40B4-BE49-F238E27FC236}">
                <a16:creationId xmlns:a16="http://schemas.microsoft.com/office/drawing/2014/main" id="{B770E560-0709-4C21-5BA3-A9DEB47DAEB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8853" y="3080825"/>
            <a:ext cx="1607233" cy="1542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A07262D1-703E-0E72-3CD6-62C2462BCF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8" y="5176911"/>
            <a:ext cx="3529543" cy="13713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B62B4D-F4E0-C1CB-7A12-9CC9643681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6176" y="3221502"/>
            <a:ext cx="2548677" cy="99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95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/>
        </p:nvSpPr>
        <p:spPr>
          <a:xfrm>
            <a:off x="1060500" y="677331"/>
            <a:ext cx="7023000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1800" b="1" dirty="0"/>
              <a:t>The VAs ignore the best available science showing that</a:t>
            </a:r>
          </a:p>
          <a:p>
            <a:endParaRPr lang="en-US" sz="1800" b="1" dirty="0"/>
          </a:p>
          <a:p>
            <a:r>
              <a:rPr lang="en-US" sz="1800" b="1" dirty="0"/>
              <a:t>		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Flow is the master variable</a:t>
            </a:r>
            <a:endParaRPr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r>
              <a:rPr lang="en" sz="1800" dirty="0">
                <a:solidFill>
                  <a:schemeClr val="tx1"/>
                </a:solidFill>
              </a:rPr>
              <a:t>The VAs offers very limited flows at best, similar to existing conditions driving ecosystem collapse.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endParaRPr lang="en"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r>
              <a:rPr lang="en" sz="1800" dirty="0">
                <a:solidFill>
                  <a:schemeClr val="tx1"/>
                </a:solidFill>
              </a:rPr>
              <a:t>“Ecologically Functional Flows” would require significantly more water than offered by the VAs (Willis et al. 2022)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endParaRPr lang="en" sz="18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r>
              <a:rPr lang="en-US" sz="1800" dirty="0">
                <a:solidFill>
                  <a:schemeClr val="tx1"/>
                </a:solidFill>
              </a:rPr>
              <a:t>Flow cannot be replaced by non-flow habitat modifications.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5" name="Google Shape;120;p21" title="FOR_logo_color.png">
            <a:extLst>
              <a:ext uri="{FF2B5EF4-FFF2-40B4-BE49-F238E27FC236}">
                <a16:creationId xmlns:a16="http://schemas.microsoft.com/office/drawing/2014/main" id="{FD932523-3B5B-0C55-AB66-0D9C9172BB5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327" y="4340058"/>
            <a:ext cx="650748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88;p17" title="SF_Baykeeper_Logo.png">
            <a:extLst>
              <a:ext uri="{FF2B5EF4-FFF2-40B4-BE49-F238E27FC236}">
                <a16:creationId xmlns:a16="http://schemas.microsoft.com/office/drawing/2014/main" id="{43DE62EA-AA34-A4B4-DBEB-855C10355EF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35965" y="4340058"/>
            <a:ext cx="1410929" cy="5469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>
          <a:extLst>
            <a:ext uri="{FF2B5EF4-FFF2-40B4-BE49-F238E27FC236}">
              <a16:creationId xmlns:a16="http://schemas.microsoft.com/office/drawing/2014/main" id="{528B782C-9CC9-3374-EAAD-9DF026D9E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>
            <a:extLst>
              <a:ext uri="{FF2B5EF4-FFF2-40B4-BE49-F238E27FC236}">
                <a16:creationId xmlns:a16="http://schemas.microsoft.com/office/drawing/2014/main" id="{6EE470EA-B89C-877D-9D7F-D88EB322AF5C}"/>
              </a:ext>
            </a:extLst>
          </p:cNvPr>
          <p:cNvSpPr txBox="1"/>
          <p:nvPr/>
        </p:nvSpPr>
        <p:spPr>
          <a:xfrm>
            <a:off x="315785" y="28253"/>
            <a:ext cx="8285354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</a:rPr>
              <a:t>Large-scale flow alteration creates a permanent drought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</a:rPr>
              <a:t>for the Bay-Delta estuary ecosystem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55790-A8DF-4EF7-95C8-19870B869A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444" t="8767" r="11626" b="32604"/>
          <a:stretch>
            <a:fillRect/>
          </a:stretch>
        </p:blipFill>
        <p:spPr>
          <a:xfrm>
            <a:off x="958332" y="817298"/>
            <a:ext cx="7000260" cy="4145910"/>
          </a:xfrm>
          <a:prstGeom prst="rect">
            <a:avLst/>
          </a:prstGeom>
        </p:spPr>
      </p:pic>
      <p:pic>
        <p:nvPicPr>
          <p:cNvPr id="6" name="Google Shape;120;p21" title="FOR_logo_color.png">
            <a:extLst>
              <a:ext uri="{FF2B5EF4-FFF2-40B4-BE49-F238E27FC236}">
                <a16:creationId xmlns:a16="http://schemas.microsoft.com/office/drawing/2014/main" id="{B4C9FB25-DC11-3D2C-4EEB-20132824637A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7268" y="4323128"/>
            <a:ext cx="650748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8;p17" title="SF_Baykeeper_Logo.png">
            <a:extLst>
              <a:ext uri="{FF2B5EF4-FFF2-40B4-BE49-F238E27FC236}">
                <a16:creationId xmlns:a16="http://schemas.microsoft.com/office/drawing/2014/main" id="{0368E3BD-E314-D9AE-531F-A4F5A571E057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05493" y="4427034"/>
            <a:ext cx="1173360" cy="4772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098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>
          <a:extLst>
            <a:ext uri="{FF2B5EF4-FFF2-40B4-BE49-F238E27FC236}">
              <a16:creationId xmlns:a16="http://schemas.microsoft.com/office/drawing/2014/main" id="{1C698EF1-5A7C-AB35-4164-28089DA28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>
            <a:extLst>
              <a:ext uri="{FF2B5EF4-FFF2-40B4-BE49-F238E27FC236}">
                <a16:creationId xmlns:a16="http://schemas.microsoft.com/office/drawing/2014/main" id="{49776050-D1FB-B921-531D-1E7040965577}"/>
              </a:ext>
            </a:extLst>
          </p:cNvPr>
          <p:cNvSpPr txBox="1"/>
          <p:nvPr/>
        </p:nvSpPr>
        <p:spPr>
          <a:xfrm>
            <a:off x="506895" y="564315"/>
            <a:ext cx="8160027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</a:rPr>
              <a:t>The VAs barely move the flow needle (if at all)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</a:rPr>
              <a:t>in addressing the permanent drought</a:t>
            </a:r>
            <a:endParaRPr lang="en-US" sz="1800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VAs provide 0.8% increase Total Delta Outflows over current baseline.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</a:rPr>
              <a:t>(Table 13.4-91)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lvl="0" algn="ctr"/>
            <a:r>
              <a:rPr lang="en-US" sz="1800" i="1" dirty="0"/>
              <a:t>&gt;Required</a:t>
            </a:r>
            <a:r>
              <a:rPr lang="en-US" sz="1800" dirty="0"/>
              <a:t> January-June Delta Outflow as % Unimpaired Flow, </a:t>
            </a:r>
            <a:r>
              <a:rPr lang="en-US" sz="1800" dirty="0">
                <a:solidFill>
                  <a:schemeClr val="tx1"/>
                </a:solidFill>
              </a:rPr>
              <a:t>1995-2021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D829919-1CC0-0DA7-E63F-C9E6F859E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613098"/>
              </p:ext>
            </p:extLst>
          </p:nvPr>
        </p:nvGraphicFramePr>
        <p:xfrm>
          <a:off x="1572322" y="2832410"/>
          <a:ext cx="5910144" cy="2016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27">
                  <a:extLst>
                    <a:ext uri="{9D8B030D-6E8A-4147-A177-3AD203B41FA5}">
                      <a16:colId xmlns:a16="http://schemas.microsoft.com/office/drawing/2014/main" val="3075796548"/>
                    </a:ext>
                  </a:extLst>
                </a:gridCol>
                <a:gridCol w="1088830">
                  <a:extLst>
                    <a:ext uri="{9D8B030D-6E8A-4147-A177-3AD203B41FA5}">
                      <a16:colId xmlns:a16="http://schemas.microsoft.com/office/drawing/2014/main" val="1827766734"/>
                    </a:ext>
                  </a:extLst>
                </a:gridCol>
                <a:gridCol w="1182029">
                  <a:extLst>
                    <a:ext uri="{9D8B030D-6E8A-4147-A177-3AD203B41FA5}">
                      <a16:colId xmlns:a16="http://schemas.microsoft.com/office/drawing/2014/main" val="257680063"/>
                    </a:ext>
                  </a:extLst>
                </a:gridCol>
                <a:gridCol w="1182029">
                  <a:extLst>
                    <a:ext uri="{9D8B030D-6E8A-4147-A177-3AD203B41FA5}">
                      <a16:colId xmlns:a16="http://schemas.microsoft.com/office/drawing/2014/main" val="3865365194"/>
                    </a:ext>
                  </a:extLst>
                </a:gridCol>
                <a:gridCol w="1182029">
                  <a:extLst>
                    <a:ext uri="{9D8B030D-6E8A-4147-A177-3AD203B41FA5}">
                      <a16:colId xmlns:a16="http://schemas.microsoft.com/office/drawing/2014/main" val="696051287"/>
                    </a:ext>
                  </a:extLst>
                </a:gridCol>
              </a:tblGrid>
              <a:tr h="6720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55%UIF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759515"/>
                  </a:ext>
                </a:extLst>
              </a:tr>
              <a:tr h="672047">
                <a:tc>
                  <a:txBody>
                    <a:bodyPr/>
                    <a:lstStyle/>
                    <a:p>
                      <a:r>
                        <a:rPr lang="en-US" dirty="0"/>
                        <a:t>Min Yr.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174733"/>
                  </a:ext>
                </a:extLst>
              </a:tr>
              <a:tr h="672047">
                <a:tc>
                  <a:txBody>
                    <a:bodyPr/>
                    <a:lstStyle/>
                    <a:p>
                      <a:r>
                        <a:rPr lang="en-US" dirty="0"/>
                        <a:t>Median Yr.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785352"/>
                  </a:ext>
                </a:extLst>
              </a:tr>
            </a:tbl>
          </a:graphicData>
        </a:graphic>
      </p:graphicFrame>
      <p:pic>
        <p:nvPicPr>
          <p:cNvPr id="5" name="Google Shape;120;p21" title="FOR_logo_color.png">
            <a:extLst>
              <a:ext uri="{FF2B5EF4-FFF2-40B4-BE49-F238E27FC236}">
                <a16:creationId xmlns:a16="http://schemas.microsoft.com/office/drawing/2014/main" id="{803B00F6-2C68-0643-F784-C734B45E574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562" y="4259145"/>
            <a:ext cx="650748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8;p17" title="SF_Baykeeper_Logo.png">
            <a:extLst>
              <a:ext uri="{FF2B5EF4-FFF2-40B4-BE49-F238E27FC236}">
                <a16:creationId xmlns:a16="http://schemas.microsoft.com/office/drawing/2014/main" id="{22B1F570-4512-D3C6-E1A4-6B215E6BE7D0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7005" y="4415884"/>
            <a:ext cx="1118661" cy="4326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24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/>
        </p:nvSpPr>
        <p:spPr>
          <a:xfrm>
            <a:off x="115663" y="940549"/>
            <a:ext cx="3285459" cy="3908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457200" lvl="0" indent="-342900">
              <a:buClr>
                <a:schemeClr val="dk1"/>
              </a:buClr>
              <a:buSzPts val="1800"/>
              <a:buChar char="➔"/>
            </a:pPr>
            <a:r>
              <a:rPr lang="en-US" dirty="0">
                <a:solidFill>
                  <a:schemeClr val="tx1"/>
                </a:solidFill>
              </a:rPr>
              <a:t>Lack intentional planning.</a:t>
            </a:r>
          </a:p>
          <a:p>
            <a:pPr marL="457200" lvl="0" indent="-342900">
              <a:buClr>
                <a:schemeClr val="dk1"/>
              </a:buClr>
              <a:buSzPts val="1800"/>
              <a:buChar char="➔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342900">
              <a:buClr>
                <a:schemeClr val="dk1"/>
              </a:buClr>
              <a:buSzPts val="1800"/>
              <a:buChar char="➔"/>
            </a:pPr>
            <a:r>
              <a:rPr lang="en-US" dirty="0">
                <a:solidFill>
                  <a:schemeClr val="tx1"/>
                </a:solidFill>
              </a:rPr>
              <a:t>Spawning and rearing habitat modifications that do not address the limiting factor will not help achieve the salmon doubling goal</a:t>
            </a:r>
            <a:r>
              <a:rPr lang="en" dirty="0">
                <a:solidFill>
                  <a:schemeClr val="tx1"/>
                </a:solidFill>
              </a:rPr>
              <a:t>. We would expect no population response to increasing the habitat area when the population is not at carrying capacity for other reasons.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342900">
              <a:buClr>
                <a:schemeClr val="dk1"/>
              </a:buClr>
              <a:buSzPts val="1800"/>
              <a:buChar char="➔"/>
            </a:pPr>
            <a:endParaRPr lang="en-US" dirty="0">
              <a:solidFill>
                <a:schemeClr val="tx1"/>
              </a:solidFill>
            </a:endParaRPr>
          </a:p>
          <a:p>
            <a:pPr marL="457200" lvl="0" indent="-342900">
              <a:buClr>
                <a:schemeClr val="dk1"/>
              </a:buClr>
              <a:buSzPts val="1800"/>
              <a:buChar char="➔"/>
            </a:pPr>
            <a:r>
              <a:rPr lang="en-US" dirty="0">
                <a:solidFill>
                  <a:schemeClr val="tx1"/>
                </a:solidFill>
              </a:rPr>
              <a:t>25% of doubling is not doubling.</a:t>
            </a:r>
          </a:p>
          <a:p>
            <a:pPr marL="114300" lvl="1">
              <a:buClr>
                <a:schemeClr val="dk1"/>
              </a:buClr>
              <a:buSzPts val="1800"/>
            </a:pPr>
            <a:r>
              <a:rPr lang="en-US" dirty="0">
                <a:solidFill>
                  <a:schemeClr val="tx1"/>
                </a:solidFill>
              </a:rPr>
              <a:t>	 (Tables 13.5-6 and 13.5-7)</a:t>
            </a:r>
          </a:p>
          <a:p>
            <a:pPr marL="114300" lvl="1">
              <a:buClr>
                <a:schemeClr val="dk1"/>
              </a:buClr>
              <a:buSzPts val="1800"/>
            </a:pP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3" name="Picture 2" descr="A graph of different colored bars&#10;&#10;AI-generated content may be incorrect.">
            <a:extLst>
              <a:ext uri="{FF2B5EF4-FFF2-40B4-BE49-F238E27FC236}">
                <a16:creationId xmlns:a16="http://schemas.microsoft.com/office/drawing/2014/main" id="{BBC82B21-5692-1262-090E-FC62B17DD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1122" y="940549"/>
            <a:ext cx="5705404" cy="3675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6FF46F2-B9DF-9F3B-00C8-7D039652115C}"/>
              </a:ext>
            </a:extLst>
          </p:cNvPr>
          <p:cNvSpPr txBox="1"/>
          <p:nvPr/>
        </p:nvSpPr>
        <p:spPr>
          <a:xfrm>
            <a:off x="745434" y="342535"/>
            <a:ext cx="76531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</a:rPr>
              <a:t>Many non-flow VA “assets” have little scientific support</a:t>
            </a:r>
          </a:p>
        </p:txBody>
      </p:sp>
      <p:pic>
        <p:nvPicPr>
          <p:cNvPr id="4" name="Google Shape;120;p21" title="FOR_logo_color.png">
            <a:extLst>
              <a:ext uri="{FF2B5EF4-FFF2-40B4-BE49-F238E27FC236}">
                <a16:creationId xmlns:a16="http://schemas.microsoft.com/office/drawing/2014/main" id="{D0BB6CB3-5A06-DD12-4AC6-304CEE6427E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7268" y="4323128"/>
            <a:ext cx="650748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88;p17" title="SF_Baykeeper_Logo.png">
            <a:extLst>
              <a:ext uri="{FF2B5EF4-FFF2-40B4-BE49-F238E27FC236}">
                <a16:creationId xmlns:a16="http://schemas.microsoft.com/office/drawing/2014/main" id="{37871AC8-C278-869D-EC8B-4A7F77D78027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50820" y="4438185"/>
            <a:ext cx="984846" cy="4103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>
          <a:extLst>
            <a:ext uri="{FF2B5EF4-FFF2-40B4-BE49-F238E27FC236}">
              <a16:creationId xmlns:a16="http://schemas.microsoft.com/office/drawing/2014/main" id="{81418900-8B74-7D0E-73F9-D8412AAB5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>
            <a:extLst>
              <a:ext uri="{FF2B5EF4-FFF2-40B4-BE49-F238E27FC236}">
                <a16:creationId xmlns:a16="http://schemas.microsoft.com/office/drawing/2014/main" id="{A4237D1C-4B6A-B7A6-CFF8-C4A71D64BAAD}"/>
              </a:ext>
            </a:extLst>
          </p:cNvPr>
          <p:cNvSpPr txBox="1"/>
          <p:nvPr/>
        </p:nvSpPr>
        <p:spPr>
          <a:xfrm>
            <a:off x="536654" y="559175"/>
            <a:ext cx="7912200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2"/>
                </a:solidFill>
              </a:rPr>
              <a:t>Many non-flow actions have little scientific support:</a:t>
            </a:r>
            <a:endParaRPr sz="1800" b="1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r>
              <a:rPr lang="en" sz="1800" b="1" dirty="0">
                <a:solidFill>
                  <a:schemeClr val="dk2"/>
                </a:solidFill>
              </a:rPr>
              <a:t>“Meaningful Floodplain Event”</a:t>
            </a:r>
            <a:r>
              <a:rPr lang="en" sz="1800" dirty="0">
                <a:solidFill>
                  <a:schemeClr val="dk2"/>
                </a:solidFill>
              </a:rPr>
              <a:t>: Meaningless without enough water or long enough duration to realize the proposed rearing benefits.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endParaRPr lang="en" sz="1800" dirty="0">
              <a:solidFill>
                <a:schemeClr val="dk2"/>
              </a:solidFill>
            </a:endParaRP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➔"/>
            </a:pPr>
            <a:r>
              <a:rPr lang="en-US" sz="1800" dirty="0">
                <a:solidFill>
                  <a:schemeClr val="dk1"/>
                </a:solidFill>
              </a:rPr>
              <a:t>The flow conditions proposed in the VAs will lead to </a:t>
            </a:r>
            <a:r>
              <a:rPr lang="en-US" sz="1800" b="1" dirty="0">
                <a:solidFill>
                  <a:schemeClr val="dk1"/>
                </a:solidFill>
              </a:rPr>
              <a:t>worse overall water temperatures</a:t>
            </a:r>
            <a:r>
              <a:rPr lang="en-US" sz="1800" dirty="0">
                <a:solidFill>
                  <a:schemeClr val="dk1"/>
                </a:solidFill>
              </a:rPr>
              <a:t> for salmonids than existing conditions, and sometime much worse.</a:t>
            </a: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➔"/>
            </a:pPr>
            <a:endParaRPr lang="en-US" sz="1800" dirty="0">
              <a:solidFill>
                <a:schemeClr val="dk1"/>
              </a:solidFill>
            </a:endParaRPr>
          </a:p>
          <a:p>
            <a:pPr marL="457200" indent="-342900">
              <a:buClr>
                <a:schemeClr val="dk2"/>
              </a:buClr>
              <a:buSzPts val="1800"/>
              <a:buFont typeface="Arial"/>
              <a:buChar char="➔"/>
            </a:pPr>
            <a:r>
              <a:rPr lang="en" sz="1800" dirty="0">
                <a:solidFill>
                  <a:schemeClr val="tx1"/>
                </a:solidFill>
              </a:rPr>
              <a:t>“There is a general lack of evidence in the scientific literature” that </a:t>
            </a:r>
            <a:r>
              <a:rPr lang="en" sz="1800" b="1" dirty="0">
                <a:solidFill>
                  <a:schemeClr val="tx1"/>
                </a:solidFill>
              </a:rPr>
              <a:t>predator removals </a:t>
            </a:r>
            <a:r>
              <a:rPr lang="en" sz="1800" dirty="0">
                <a:solidFill>
                  <a:schemeClr val="tx1"/>
                </a:solidFill>
              </a:rPr>
              <a:t>are useful tools for recovery of populations (TVA draft scientific basis report)</a:t>
            </a:r>
            <a:endParaRPr lang="en-US" sz="1800" dirty="0">
              <a:solidFill>
                <a:schemeClr val="dk2"/>
              </a:solidFill>
              <a:highlight>
                <a:srgbClr val="FFFF00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➔"/>
            </a:pPr>
            <a:endParaRPr sz="1800" dirty="0"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2"/>
              </a:solidFill>
            </a:endParaRPr>
          </a:p>
        </p:txBody>
      </p:sp>
      <p:pic>
        <p:nvPicPr>
          <p:cNvPr id="150" name="Google Shape;150;p25" title="FOR_logo_color.png">
            <a:extLst>
              <a:ext uri="{FF2B5EF4-FFF2-40B4-BE49-F238E27FC236}">
                <a16:creationId xmlns:a16="http://schemas.microsoft.com/office/drawing/2014/main" id="{E992D5EF-160B-4293-580D-D70357E3CF3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772" y="4155124"/>
            <a:ext cx="745350" cy="706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5" title="SF_Baykeeper_Logo.png">
            <a:extLst>
              <a:ext uri="{FF2B5EF4-FFF2-40B4-BE49-F238E27FC236}">
                <a16:creationId xmlns:a16="http://schemas.microsoft.com/office/drawing/2014/main" id="{79CB623F-2C26-468A-4197-24FDDEDDC1F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25172" y="4201697"/>
            <a:ext cx="1410929" cy="546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6989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5"/>
          <p:cNvSpPr txBox="1"/>
          <p:nvPr/>
        </p:nvSpPr>
        <p:spPr>
          <a:xfrm>
            <a:off x="970156" y="432718"/>
            <a:ext cx="7203688" cy="4093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1800" b="1" dirty="0">
                <a:solidFill>
                  <a:schemeClr val="tx1"/>
                </a:solidFill>
              </a:rPr>
              <a:t>The Voluntary Agreements are a badly designed experiment</a:t>
            </a:r>
            <a:endParaRPr lang="en-US" sz="1800" dirty="0">
              <a:solidFill>
                <a:schemeClr val="tx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Assets were developed haphazardly, without a coherent plan.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tx1"/>
                </a:solidFill>
              </a:rPr>
              <a:t>Many details about the development of the VA assets to be determined AFTER approval.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tx1"/>
                </a:solidFill>
              </a:rPr>
              <a:t>Poor ability to evaluate scientific outcomes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Scientific evaluation of the biological response to HRL program actions is limited by insufficient replication, the 8-year time frame, low signal to noise ratio, and other factors</a:t>
            </a:r>
          </a:p>
          <a:p>
            <a:r>
              <a:rPr lang="en-US" dirty="0">
                <a:solidFill>
                  <a:schemeClr val="tx1"/>
                </a:solidFill>
              </a:rPr>
              <a:t> 	(Independent Peer Review-Josh Korman, 2025 Pgs. 12 to 15)</a:t>
            </a:r>
          </a:p>
          <a:p>
            <a:pPr lvl="0"/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dirty="0">
                <a:solidFill>
                  <a:schemeClr val="tx1"/>
                </a:solidFill>
              </a:rPr>
              <a:t>The ability to connect specific VA actions to “ecological outcomes”, i.e. responses by the ecosystem and individual fish species, will be tenuous at best 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(Bay Delta Plan 4.4.9.8, pg. 91)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US" sz="1800" b="1" dirty="0">
                <a:solidFill>
                  <a:schemeClr val="tx1"/>
                </a:solidFill>
              </a:rPr>
              <a:t>The science is clear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The extensive scientific record supports significant flow increases to protect fish and wildlife and other beneficial uses. The VAs ignore that record.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3" name="Google Shape;120;p21" title="FOR_logo_color.png">
            <a:extLst>
              <a:ext uri="{FF2B5EF4-FFF2-40B4-BE49-F238E27FC236}">
                <a16:creationId xmlns:a16="http://schemas.microsoft.com/office/drawing/2014/main" id="{292EBD99-0C39-0788-B5FF-22BE3D9CAC3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268" y="4438184"/>
            <a:ext cx="541570" cy="525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88;p17" title="SF_Baykeeper_Logo.png">
            <a:extLst>
              <a:ext uri="{FF2B5EF4-FFF2-40B4-BE49-F238E27FC236}">
                <a16:creationId xmlns:a16="http://schemas.microsoft.com/office/drawing/2014/main" id="{1100A3B3-F80B-0456-E111-B0983CCB8C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17366" y="4526116"/>
            <a:ext cx="1018300" cy="3224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504</Words>
  <Application>Microsoft Macintosh PowerPoint</Application>
  <PresentationFormat>On-screen Show (16:9)</PresentationFormat>
  <Paragraphs>77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Gary Bobker</cp:lastModifiedBy>
  <cp:revision>15</cp:revision>
  <dcterms:modified xsi:type="dcterms:W3CDTF">2026-01-27T04:56:18Z</dcterms:modified>
</cp:coreProperties>
</file>