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82" r:id="rId2"/>
    <p:sldId id="284" r:id="rId3"/>
    <p:sldId id="283" r:id="rId4"/>
    <p:sldId id="285" r:id="rId5"/>
    <p:sldId id="286"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094"/>
    <p:restoredTop sz="94490"/>
  </p:normalViewPr>
  <p:slideViewPr>
    <p:cSldViewPr snapToGrid="0">
      <p:cViewPr varScale="1">
        <p:scale>
          <a:sx n="160" d="100"/>
          <a:sy n="160" d="100"/>
        </p:scale>
        <p:origin x="176" y="192"/>
      </p:cViewPr>
      <p:guideLst>
        <p:guide orient="horz" pos="162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a:extLst>
            <a:ext uri="{FF2B5EF4-FFF2-40B4-BE49-F238E27FC236}">
              <a16:creationId xmlns:a16="http://schemas.microsoft.com/office/drawing/2014/main" id="{EA6F0A40-83EC-37EA-DB8F-629D107E0482}"/>
            </a:ext>
          </a:extLst>
        </p:cNvPr>
        <p:cNvGrpSpPr/>
        <p:nvPr/>
      </p:nvGrpSpPr>
      <p:grpSpPr>
        <a:xfrm>
          <a:off x="0" y="0"/>
          <a:ext cx="0" cy="0"/>
          <a:chOff x="0" y="0"/>
          <a:chExt cx="0" cy="0"/>
        </a:xfrm>
      </p:grpSpPr>
      <p:sp>
        <p:nvSpPr>
          <p:cNvPr id="51" name="Google Shape;51;p:notes">
            <a:extLst>
              <a:ext uri="{FF2B5EF4-FFF2-40B4-BE49-F238E27FC236}">
                <a16:creationId xmlns:a16="http://schemas.microsoft.com/office/drawing/2014/main" id="{72BDDB00-F0AC-15C3-9363-65775A8467F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a:extLst>
              <a:ext uri="{FF2B5EF4-FFF2-40B4-BE49-F238E27FC236}">
                <a16:creationId xmlns:a16="http://schemas.microsoft.com/office/drawing/2014/main" id="{12B13B28-B1B1-2774-26EE-88B87E304E7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699719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a:extLst>
            <a:ext uri="{FF2B5EF4-FFF2-40B4-BE49-F238E27FC236}">
              <a16:creationId xmlns:a16="http://schemas.microsoft.com/office/drawing/2014/main" id="{E8B9EE06-8AD2-8D96-A218-9BB656608606}"/>
            </a:ext>
          </a:extLst>
        </p:cNvPr>
        <p:cNvGrpSpPr/>
        <p:nvPr/>
      </p:nvGrpSpPr>
      <p:grpSpPr>
        <a:xfrm>
          <a:off x="0" y="0"/>
          <a:ext cx="0" cy="0"/>
          <a:chOff x="0" y="0"/>
          <a:chExt cx="0" cy="0"/>
        </a:xfrm>
      </p:grpSpPr>
      <p:sp>
        <p:nvSpPr>
          <p:cNvPr id="54" name="Google Shape;54;p13">
            <a:extLst>
              <a:ext uri="{FF2B5EF4-FFF2-40B4-BE49-F238E27FC236}">
                <a16:creationId xmlns:a16="http://schemas.microsoft.com/office/drawing/2014/main" id="{F828D29D-3ECD-CDAE-62B2-1B7A9D23EA2E}"/>
              </a:ext>
            </a:extLst>
          </p:cNvPr>
          <p:cNvSpPr txBox="1"/>
          <p:nvPr/>
        </p:nvSpPr>
        <p:spPr>
          <a:xfrm>
            <a:off x="714300" y="540440"/>
            <a:ext cx="7715400" cy="517061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2400" b="1" dirty="0">
                <a:solidFill>
                  <a:schemeClr val="tx1"/>
                </a:solidFill>
              </a:rPr>
              <a:t>Adopting the Draft Revised Bay-Delta Plan </a:t>
            </a:r>
          </a:p>
          <a:p>
            <a:pPr marL="0" lvl="0" indent="0" algn="ctr" rtl="0">
              <a:spcBef>
                <a:spcPts val="0"/>
              </a:spcBef>
              <a:spcAft>
                <a:spcPts val="0"/>
              </a:spcAft>
              <a:buNone/>
            </a:pPr>
            <a:r>
              <a:rPr lang="en-US" sz="2400" b="1" dirty="0">
                <a:solidFill>
                  <a:schemeClr val="tx1"/>
                </a:solidFill>
              </a:rPr>
              <a:t>Would Be a Tragic Mistake </a:t>
            </a:r>
          </a:p>
          <a:p>
            <a:pPr marL="0" lvl="0" indent="0" algn="ctr" rtl="0">
              <a:spcBef>
                <a:spcPts val="0"/>
              </a:spcBef>
              <a:spcAft>
                <a:spcPts val="0"/>
              </a:spcAft>
              <a:buNone/>
            </a:pPr>
            <a:r>
              <a:rPr lang="en-US" sz="2400" b="1" dirty="0">
                <a:solidFill>
                  <a:schemeClr val="tx1"/>
                </a:solidFill>
              </a:rPr>
              <a:t>and a Lost Opportunity (Maybe the Last One)</a:t>
            </a:r>
            <a:endParaRPr sz="2400" b="1" dirty="0">
              <a:solidFill>
                <a:schemeClr val="tx1"/>
              </a:solidFill>
            </a:endParaRPr>
          </a:p>
          <a:p>
            <a:pPr marL="0" lvl="0" indent="0" algn="ctr" rtl="0">
              <a:spcBef>
                <a:spcPts val="0"/>
              </a:spcBef>
              <a:spcAft>
                <a:spcPts val="0"/>
              </a:spcAft>
              <a:buNone/>
            </a:pPr>
            <a:endParaRPr lang="en" sz="1800" dirty="0">
              <a:solidFill>
                <a:schemeClr val="tx1"/>
              </a:solidFill>
            </a:endParaRPr>
          </a:p>
          <a:p>
            <a:pPr marL="0" lvl="0" indent="0" algn="ctr" rtl="0">
              <a:spcBef>
                <a:spcPts val="0"/>
              </a:spcBef>
              <a:spcAft>
                <a:spcPts val="0"/>
              </a:spcAft>
              <a:buNone/>
            </a:pPr>
            <a:r>
              <a:rPr lang="en" sz="1800" dirty="0">
                <a:solidFill>
                  <a:schemeClr val="tx1"/>
                </a:solidFill>
              </a:rPr>
              <a:t>Gary Bobker</a:t>
            </a:r>
          </a:p>
          <a:p>
            <a:pPr marL="0" lvl="0" indent="0" algn="ctr" rtl="0">
              <a:spcBef>
                <a:spcPts val="0"/>
              </a:spcBef>
              <a:spcAft>
                <a:spcPts val="0"/>
              </a:spcAft>
              <a:buNone/>
            </a:pPr>
            <a:r>
              <a:rPr lang="en" sz="1800" dirty="0">
                <a:solidFill>
                  <a:schemeClr val="tx1"/>
                </a:solidFill>
              </a:rPr>
              <a:t>Program Director</a:t>
            </a:r>
          </a:p>
          <a:p>
            <a:pPr marL="0" lvl="0" indent="0" algn="ctr" rtl="0">
              <a:spcBef>
                <a:spcPts val="0"/>
              </a:spcBef>
              <a:spcAft>
                <a:spcPts val="0"/>
              </a:spcAft>
              <a:buNone/>
            </a:pPr>
            <a:r>
              <a:rPr lang="en" sz="1800" dirty="0">
                <a:solidFill>
                  <a:schemeClr val="tx1"/>
                </a:solidFill>
              </a:rPr>
              <a:t>Friends of the River</a:t>
            </a:r>
          </a:p>
          <a:p>
            <a:pPr marL="0" lvl="0" indent="0" algn="ctr" rtl="0">
              <a:spcBef>
                <a:spcPts val="0"/>
              </a:spcBef>
              <a:spcAft>
                <a:spcPts val="0"/>
              </a:spcAft>
              <a:buNone/>
            </a:pPr>
            <a:endParaRPr lang="en" sz="1800" dirty="0">
              <a:solidFill>
                <a:schemeClr val="tx1"/>
              </a:solidFill>
            </a:endParaRPr>
          </a:p>
          <a:p>
            <a:pPr algn="ctr"/>
            <a:r>
              <a:rPr lang="en-US" sz="1800" i="1" dirty="0"/>
              <a:t>January 2026 Joint Presentation of </a:t>
            </a:r>
          </a:p>
          <a:p>
            <a:pPr algn="ctr"/>
            <a:r>
              <a:rPr lang="en-US" sz="1800" i="1" dirty="0"/>
              <a:t>San Francisco Baykeeper and </a:t>
            </a:r>
          </a:p>
          <a:p>
            <a:pPr algn="ctr"/>
            <a:r>
              <a:rPr lang="en-US" sz="1800" i="1" dirty="0"/>
              <a:t>Friends of the River</a:t>
            </a:r>
          </a:p>
          <a:p>
            <a:pPr algn="ctr"/>
            <a:r>
              <a:rPr lang="en-US" sz="1800" i="1" dirty="0"/>
              <a:t>on December 2025 </a:t>
            </a:r>
          </a:p>
          <a:p>
            <a:pPr algn="ctr"/>
            <a:r>
              <a:rPr lang="en-US" sz="1800" i="1" dirty="0"/>
              <a:t>Revised Draft </a:t>
            </a:r>
          </a:p>
          <a:p>
            <a:pPr algn="ctr"/>
            <a:r>
              <a:rPr lang="en-US" sz="1800" i="1" dirty="0"/>
              <a:t>Bay-Delta Plan Update</a:t>
            </a:r>
          </a:p>
          <a:p>
            <a:pPr marL="0" lvl="0" indent="0" algn="ctr" rtl="0">
              <a:spcBef>
                <a:spcPts val="0"/>
              </a:spcBef>
              <a:spcAft>
                <a:spcPts val="0"/>
              </a:spcAft>
              <a:buNone/>
            </a:pPr>
            <a:endParaRPr sz="1800" dirty="0">
              <a:solidFill>
                <a:schemeClr val="tx1"/>
              </a:solidFill>
            </a:endParaRPr>
          </a:p>
          <a:p>
            <a:pPr marL="0" lvl="0" indent="0" rtl="0">
              <a:spcBef>
                <a:spcPts val="0"/>
              </a:spcBef>
              <a:spcAft>
                <a:spcPts val="0"/>
              </a:spcAft>
              <a:buNone/>
            </a:pPr>
            <a:endParaRPr sz="1800" dirty="0">
              <a:solidFill>
                <a:schemeClr val="tx1"/>
              </a:solidFill>
            </a:endParaRPr>
          </a:p>
          <a:p>
            <a:pPr marL="0" lvl="0" indent="0" algn="l" rtl="0">
              <a:spcBef>
                <a:spcPts val="0"/>
              </a:spcBef>
              <a:spcAft>
                <a:spcPts val="0"/>
              </a:spcAft>
              <a:buNone/>
            </a:pPr>
            <a:endParaRPr sz="1800" dirty="0">
              <a:solidFill>
                <a:schemeClr val="tx1"/>
              </a:solidFill>
            </a:endParaRPr>
          </a:p>
        </p:txBody>
      </p:sp>
      <p:pic>
        <p:nvPicPr>
          <p:cNvPr id="55" name="Google Shape;55;p13" title="FOR_logo_color.png">
            <a:extLst>
              <a:ext uri="{FF2B5EF4-FFF2-40B4-BE49-F238E27FC236}">
                <a16:creationId xmlns:a16="http://schemas.microsoft.com/office/drawing/2014/main" id="{B770E560-0709-4C21-5BA3-A9DEB47DAEB0}"/>
              </a:ext>
            </a:extLst>
          </p:cNvPr>
          <p:cNvPicPr preferRelativeResize="0"/>
          <p:nvPr/>
        </p:nvPicPr>
        <p:blipFill>
          <a:blip r:embed="rId3">
            <a:alphaModFix/>
          </a:blip>
          <a:stretch>
            <a:fillRect/>
          </a:stretch>
        </p:blipFill>
        <p:spPr>
          <a:xfrm>
            <a:off x="488853" y="3080825"/>
            <a:ext cx="1607233" cy="1542913"/>
          </a:xfrm>
          <a:prstGeom prst="rect">
            <a:avLst/>
          </a:prstGeom>
          <a:noFill/>
          <a:ln>
            <a:noFill/>
          </a:ln>
        </p:spPr>
      </p:pic>
      <p:pic>
        <p:nvPicPr>
          <p:cNvPr id="3" name="Picture 2" descr="A black and white logo&#10;&#10;Description automatically generated">
            <a:extLst>
              <a:ext uri="{FF2B5EF4-FFF2-40B4-BE49-F238E27FC236}">
                <a16:creationId xmlns:a16="http://schemas.microsoft.com/office/drawing/2014/main" id="{A07262D1-703E-0E72-3CD6-62C2462BCF43}"/>
              </a:ext>
            </a:extLst>
          </p:cNvPr>
          <p:cNvPicPr>
            <a:picLocks noChangeAspect="1"/>
          </p:cNvPicPr>
          <p:nvPr/>
        </p:nvPicPr>
        <p:blipFill>
          <a:blip r:embed="rId4"/>
          <a:stretch>
            <a:fillRect/>
          </a:stretch>
        </p:blipFill>
        <p:spPr>
          <a:xfrm>
            <a:off x="85728" y="5176911"/>
            <a:ext cx="3529543" cy="1371351"/>
          </a:xfrm>
          <a:prstGeom prst="rect">
            <a:avLst/>
          </a:prstGeom>
        </p:spPr>
      </p:pic>
      <p:pic>
        <p:nvPicPr>
          <p:cNvPr id="5" name="Picture 4">
            <a:extLst>
              <a:ext uri="{FF2B5EF4-FFF2-40B4-BE49-F238E27FC236}">
                <a16:creationId xmlns:a16="http://schemas.microsoft.com/office/drawing/2014/main" id="{43B62B4D-F4E0-C1CB-7A12-9CC964368169}"/>
              </a:ext>
            </a:extLst>
          </p:cNvPr>
          <p:cNvPicPr>
            <a:picLocks noChangeAspect="1"/>
          </p:cNvPicPr>
          <p:nvPr/>
        </p:nvPicPr>
        <p:blipFill>
          <a:blip r:embed="rId5"/>
          <a:stretch>
            <a:fillRect/>
          </a:stretch>
        </p:blipFill>
        <p:spPr>
          <a:xfrm>
            <a:off x="6426176" y="3221502"/>
            <a:ext cx="2548677" cy="994606"/>
          </a:xfrm>
          <a:prstGeom prst="rect">
            <a:avLst/>
          </a:prstGeom>
        </p:spPr>
      </p:pic>
    </p:spTree>
    <p:extLst>
      <p:ext uri="{BB962C8B-B14F-4D97-AF65-F5344CB8AC3E}">
        <p14:creationId xmlns:p14="http://schemas.microsoft.com/office/powerpoint/2010/main" val="3958952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BEA57-BB95-64EF-D0A6-09EFE426C700}"/>
              </a:ext>
            </a:extLst>
          </p:cNvPr>
          <p:cNvSpPr>
            <a:spLocks noGrp="1"/>
          </p:cNvSpPr>
          <p:nvPr>
            <p:ph type="title"/>
          </p:nvPr>
        </p:nvSpPr>
        <p:spPr/>
        <p:txBody>
          <a:bodyPr>
            <a:normAutofit fontScale="90000"/>
          </a:bodyPr>
          <a:lstStyle/>
          <a:p>
            <a:r>
              <a:rPr lang="en-US" dirty="0"/>
              <a:t>Snap Quiz: which beneficial uses are doing better?</a:t>
            </a:r>
          </a:p>
        </p:txBody>
      </p:sp>
      <p:sp>
        <p:nvSpPr>
          <p:cNvPr id="3" name="Text Placeholder 2">
            <a:extLst>
              <a:ext uri="{FF2B5EF4-FFF2-40B4-BE49-F238E27FC236}">
                <a16:creationId xmlns:a16="http://schemas.microsoft.com/office/drawing/2014/main" id="{A828A48C-3F17-8501-CC19-74172E3130D7}"/>
              </a:ext>
            </a:extLst>
          </p:cNvPr>
          <p:cNvSpPr>
            <a:spLocks noGrp="1"/>
          </p:cNvSpPr>
          <p:nvPr>
            <p:ph type="body" idx="1"/>
          </p:nvPr>
        </p:nvSpPr>
        <p:spPr>
          <a:xfrm>
            <a:off x="311700" y="1152475"/>
            <a:ext cx="4374368" cy="1364460"/>
          </a:xfrm>
        </p:spPr>
        <p:txBody>
          <a:bodyPr>
            <a:normAutofit lnSpcReduction="10000"/>
          </a:bodyPr>
          <a:lstStyle/>
          <a:p>
            <a:r>
              <a:rPr lang="en-US" sz="1200" dirty="0"/>
              <a:t>Populations of many native aquatic organisms at or near record low levels – a systemic collapse.</a:t>
            </a:r>
          </a:p>
          <a:p>
            <a:r>
              <a:rPr lang="en-US" sz="1200" dirty="0"/>
              <a:t>Commercial salmon fishery closed for three years.</a:t>
            </a:r>
          </a:p>
          <a:p>
            <a:r>
              <a:rPr lang="en-US" sz="1200" dirty="0"/>
              <a:t>Increasing frequency of toxic algal blooms.</a:t>
            </a:r>
          </a:p>
          <a:p>
            <a:r>
              <a:rPr lang="en-US" sz="1200" dirty="0"/>
              <a:t>Extinction of biological resources and permanent loss of fish and wildlife beneficial uses increasingly likely</a:t>
            </a:r>
          </a:p>
        </p:txBody>
      </p:sp>
      <p:pic>
        <p:nvPicPr>
          <p:cNvPr id="5" name="Picture 4">
            <a:extLst>
              <a:ext uri="{FF2B5EF4-FFF2-40B4-BE49-F238E27FC236}">
                <a16:creationId xmlns:a16="http://schemas.microsoft.com/office/drawing/2014/main" id="{4CFF0C21-0719-23C4-2753-05A2CC1824FE}"/>
              </a:ext>
            </a:extLst>
          </p:cNvPr>
          <p:cNvPicPr>
            <a:picLocks noChangeAspect="1"/>
          </p:cNvPicPr>
          <p:nvPr/>
        </p:nvPicPr>
        <p:blipFill>
          <a:blip r:embed="rId2"/>
          <a:srcRect l="5740"/>
          <a:stretch>
            <a:fillRect/>
          </a:stretch>
        </p:blipFill>
        <p:spPr>
          <a:xfrm>
            <a:off x="4686068" y="1017725"/>
            <a:ext cx="2844929" cy="1713920"/>
          </a:xfrm>
          <a:prstGeom prst="rect">
            <a:avLst/>
          </a:prstGeom>
        </p:spPr>
      </p:pic>
      <p:pic>
        <p:nvPicPr>
          <p:cNvPr id="11" name="Picture 10">
            <a:extLst>
              <a:ext uri="{FF2B5EF4-FFF2-40B4-BE49-F238E27FC236}">
                <a16:creationId xmlns:a16="http://schemas.microsoft.com/office/drawing/2014/main" id="{1B1A2050-FA78-C205-AD02-540F05957203}"/>
              </a:ext>
            </a:extLst>
          </p:cNvPr>
          <p:cNvPicPr>
            <a:picLocks noChangeAspect="1"/>
          </p:cNvPicPr>
          <p:nvPr/>
        </p:nvPicPr>
        <p:blipFill>
          <a:blip r:embed="rId3"/>
          <a:stretch>
            <a:fillRect/>
          </a:stretch>
        </p:blipFill>
        <p:spPr>
          <a:xfrm>
            <a:off x="6057314" y="2615237"/>
            <a:ext cx="2702382" cy="1842533"/>
          </a:xfrm>
          <a:prstGeom prst="rect">
            <a:avLst/>
          </a:prstGeom>
        </p:spPr>
      </p:pic>
      <p:pic>
        <p:nvPicPr>
          <p:cNvPr id="13" name="Picture 12">
            <a:extLst>
              <a:ext uri="{FF2B5EF4-FFF2-40B4-BE49-F238E27FC236}">
                <a16:creationId xmlns:a16="http://schemas.microsoft.com/office/drawing/2014/main" id="{DEC015EE-886F-CD09-C03B-76E1E7196EFB}"/>
              </a:ext>
            </a:extLst>
          </p:cNvPr>
          <p:cNvPicPr>
            <a:picLocks noChangeAspect="1"/>
          </p:cNvPicPr>
          <p:nvPr/>
        </p:nvPicPr>
        <p:blipFill>
          <a:blip r:embed="rId4"/>
          <a:stretch>
            <a:fillRect/>
          </a:stretch>
        </p:blipFill>
        <p:spPr>
          <a:xfrm>
            <a:off x="3117351" y="2639967"/>
            <a:ext cx="2666113" cy="1817804"/>
          </a:xfrm>
          <a:prstGeom prst="rect">
            <a:avLst/>
          </a:prstGeom>
        </p:spPr>
      </p:pic>
      <p:grpSp>
        <p:nvGrpSpPr>
          <p:cNvPr id="15" name="Group 14">
            <a:extLst>
              <a:ext uri="{FF2B5EF4-FFF2-40B4-BE49-F238E27FC236}">
                <a16:creationId xmlns:a16="http://schemas.microsoft.com/office/drawing/2014/main" id="{206C3EB1-7501-FFAB-0706-57E05DAF04C7}"/>
              </a:ext>
            </a:extLst>
          </p:cNvPr>
          <p:cNvGrpSpPr/>
          <p:nvPr/>
        </p:nvGrpSpPr>
        <p:grpSpPr>
          <a:xfrm>
            <a:off x="319903" y="2602558"/>
            <a:ext cx="2797549" cy="2028703"/>
            <a:chOff x="591456" y="3376595"/>
            <a:chExt cx="4717144" cy="3306950"/>
          </a:xfrm>
        </p:grpSpPr>
        <p:pic>
          <p:nvPicPr>
            <p:cNvPr id="16" name="Picture 15" descr="A graph of numbers and lines&#10;&#10;AI-generated content may be incorrect.">
              <a:extLst>
                <a:ext uri="{FF2B5EF4-FFF2-40B4-BE49-F238E27FC236}">
                  <a16:creationId xmlns:a16="http://schemas.microsoft.com/office/drawing/2014/main" id="{7386F82D-D303-77ED-6E6B-A70EF6C3BF35}"/>
                </a:ext>
              </a:extLst>
            </p:cNvPr>
            <p:cNvPicPr>
              <a:picLocks noChangeAspect="1"/>
            </p:cNvPicPr>
            <p:nvPr/>
          </p:nvPicPr>
          <p:blipFill>
            <a:blip r:embed="rId5"/>
            <a:stretch>
              <a:fillRect/>
            </a:stretch>
          </p:blipFill>
          <p:spPr>
            <a:xfrm>
              <a:off x="591456" y="3720378"/>
              <a:ext cx="4717144" cy="2963167"/>
            </a:xfrm>
            <a:prstGeom prst="rect">
              <a:avLst/>
            </a:prstGeom>
          </p:spPr>
        </p:pic>
        <p:sp>
          <p:nvSpPr>
            <p:cNvPr id="17" name="TextBox 16">
              <a:extLst>
                <a:ext uri="{FF2B5EF4-FFF2-40B4-BE49-F238E27FC236}">
                  <a16:creationId xmlns:a16="http://schemas.microsoft.com/office/drawing/2014/main" id="{CB5AD1C6-545A-E34E-9785-836EEACAFEF6}"/>
                </a:ext>
              </a:extLst>
            </p:cNvPr>
            <p:cNvSpPr txBox="1"/>
            <p:nvPr/>
          </p:nvSpPr>
          <p:spPr>
            <a:xfrm>
              <a:off x="2449063" y="3376595"/>
              <a:ext cx="1816526" cy="551870"/>
            </a:xfrm>
            <a:prstGeom prst="rect">
              <a:avLst/>
            </a:prstGeom>
            <a:noFill/>
          </p:spPr>
          <p:txBody>
            <a:bodyPr wrap="square" rtlCol="0">
              <a:spAutoFit/>
            </a:bodyPr>
            <a:lstStyle/>
            <a:p>
              <a:r>
                <a:rPr lang="en-US" sz="800" dirty="0"/>
                <a:t>White Sturgeon</a:t>
              </a:r>
            </a:p>
            <a:p>
              <a:r>
                <a:rPr lang="en-US" sz="800" dirty="0"/>
                <a:t>1980-2025</a:t>
              </a:r>
            </a:p>
          </p:txBody>
        </p:sp>
      </p:grpSp>
      <p:pic>
        <p:nvPicPr>
          <p:cNvPr id="19" name="Google Shape;55;p13" title="FOR_logo_color.png">
            <a:extLst>
              <a:ext uri="{FF2B5EF4-FFF2-40B4-BE49-F238E27FC236}">
                <a16:creationId xmlns:a16="http://schemas.microsoft.com/office/drawing/2014/main" id="{99133356-A9DD-5F60-CE34-6F417CE59367}"/>
              </a:ext>
            </a:extLst>
          </p:cNvPr>
          <p:cNvPicPr preferRelativeResize="0"/>
          <p:nvPr/>
        </p:nvPicPr>
        <p:blipFill>
          <a:blip r:embed="rId6">
            <a:alphaModFix/>
          </a:blip>
          <a:stretch>
            <a:fillRect/>
          </a:stretch>
        </p:blipFill>
        <p:spPr>
          <a:xfrm>
            <a:off x="194938" y="4631261"/>
            <a:ext cx="392891" cy="344998"/>
          </a:xfrm>
          <a:prstGeom prst="rect">
            <a:avLst/>
          </a:prstGeom>
          <a:noFill/>
          <a:ln>
            <a:noFill/>
          </a:ln>
        </p:spPr>
      </p:pic>
      <p:pic>
        <p:nvPicPr>
          <p:cNvPr id="21" name="Picture 20">
            <a:extLst>
              <a:ext uri="{FF2B5EF4-FFF2-40B4-BE49-F238E27FC236}">
                <a16:creationId xmlns:a16="http://schemas.microsoft.com/office/drawing/2014/main" id="{C9FA52B2-669D-2694-DE01-64D67584ABB7}"/>
              </a:ext>
            </a:extLst>
          </p:cNvPr>
          <p:cNvPicPr>
            <a:picLocks noChangeAspect="1"/>
          </p:cNvPicPr>
          <p:nvPr/>
        </p:nvPicPr>
        <p:blipFill>
          <a:blip r:embed="rId7"/>
          <a:stretch>
            <a:fillRect/>
          </a:stretch>
        </p:blipFill>
        <p:spPr>
          <a:xfrm>
            <a:off x="8392512" y="4624652"/>
            <a:ext cx="734367" cy="286582"/>
          </a:xfrm>
          <a:prstGeom prst="rect">
            <a:avLst/>
          </a:prstGeom>
        </p:spPr>
      </p:pic>
    </p:spTree>
    <p:extLst>
      <p:ext uri="{BB962C8B-B14F-4D97-AF65-F5344CB8AC3E}">
        <p14:creationId xmlns:p14="http://schemas.microsoft.com/office/powerpoint/2010/main" val="4135749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DAADA-36A8-FB55-E7D2-B245F7EA5CB4}"/>
              </a:ext>
            </a:extLst>
          </p:cNvPr>
          <p:cNvSpPr>
            <a:spLocks noGrp="1"/>
          </p:cNvSpPr>
          <p:nvPr>
            <p:ph type="title"/>
          </p:nvPr>
        </p:nvSpPr>
        <p:spPr/>
        <p:txBody>
          <a:bodyPr>
            <a:normAutofit fontScale="90000"/>
          </a:bodyPr>
          <a:lstStyle/>
          <a:p>
            <a:r>
              <a:rPr lang="en-US" dirty="0"/>
              <a:t>Snap Quiz: which beneficial uses are doing better?</a:t>
            </a:r>
          </a:p>
        </p:txBody>
      </p:sp>
      <p:sp>
        <p:nvSpPr>
          <p:cNvPr id="3" name="Text Placeholder 2">
            <a:extLst>
              <a:ext uri="{FF2B5EF4-FFF2-40B4-BE49-F238E27FC236}">
                <a16:creationId xmlns:a16="http://schemas.microsoft.com/office/drawing/2014/main" id="{FA2FBE33-1F5C-CFDD-A3EE-51FD8571EFA6}"/>
              </a:ext>
            </a:extLst>
          </p:cNvPr>
          <p:cNvSpPr>
            <a:spLocks noGrp="1"/>
          </p:cNvSpPr>
          <p:nvPr>
            <p:ph type="body" idx="1"/>
          </p:nvPr>
        </p:nvSpPr>
        <p:spPr>
          <a:xfrm>
            <a:off x="311700" y="1017724"/>
            <a:ext cx="8652470" cy="4068881"/>
          </a:xfrm>
        </p:spPr>
        <p:txBody>
          <a:bodyPr>
            <a:normAutofit/>
          </a:bodyPr>
          <a:lstStyle/>
          <a:p>
            <a:r>
              <a:rPr lang="en-US" sz="1400" dirty="0"/>
              <a:t>Tree crop acreage nearly doubled over the past decade</a:t>
            </a:r>
          </a:p>
          <a:p>
            <a:r>
              <a:rPr lang="en-US" sz="1400" dirty="0"/>
              <a:t>Agricultural revenues steadily increased over the same period</a:t>
            </a:r>
          </a:p>
          <a:p>
            <a:r>
              <a:rPr lang="en-US" sz="1400" dirty="0"/>
              <a:t>Largest developed water use very resilient to changing conditions</a:t>
            </a:r>
          </a:p>
        </p:txBody>
      </p:sp>
      <p:pic>
        <p:nvPicPr>
          <p:cNvPr id="6" name="Picture 5">
            <a:extLst>
              <a:ext uri="{FF2B5EF4-FFF2-40B4-BE49-F238E27FC236}">
                <a16:creationId xmlns:a16="http://schemas.microsoft.com/office/drawing/2014/main" id="{77343CDB-9D6D-A37C-AAE4-DEE4D400A9A2}"/>
              </a:ext>
            </a:extLst>
          </p:cNvPr>
          <p:cNvPicPr>
            <a:picLocks noChangeAspect="1"/>
          </p:cNvPicPr>
          <p:nvPr/>
        </p:nvPicPr>
        <p:blipFill>
          <a:blip r:embed="rId2"/>
          <a:stretch>
            <a:fillRect/>
          </a:stretch>
        </p:blipFill>
        <p:spPr>
          <a:xfrm>
            <a:off x="179830" y="1892410"/>
            <a:ext cx="4175160" cy="2870422"/>
          </a:xfrm>
          <a:prstGeom prst="rect">
            <a:avLst/>
          </a:prstGeom>
        </p:spPr>
      </p:pic>
      <p:pic>
        <p:nvPicPr>
          <p:cNvPr id="12" name="Picture 11">
            <a:extLst>
              <a:ext uri="{FF2B5EF4-FFF2-40B4-BE49-F238E27FC236}">
                <a16:creationId xmlns:a16="http://schemas.microsoft.com/office/drawing/2014/main" id="{B82EE812-93F5-6706-5ACA-E02472896E71}"/>
              </a:ext>
            </a:extLst>
          </p:cNvPr>
          <p:cNvPicPr>
            <a:picLocks noChangeAspect="1"/>
          </p:cNvPicPr>
          <p:nvPr/>
        </p:nvPicPr>
        <p:blipFill>
          <a:blip r:embed="rId3"/>
          <a:stretch>
            <a:fillRect/>
          </a:stretch>
        </p:blipFill>
        <p:spPr>
          <a:xfrm>
            <a:off x="4637935" y="2055717"/>
            <a:ext cx="4326235" cy="2433507"/>
          </a:xfrm>
          <a:prstGeom prst="rect">
            <a:avLst/>
          </a:prstGeom>
        </p:spPr>
      </p:pic>
      <p:sp>
        <p:nvSpPr>
          <p:cNvPr id="16" name="TextBox 15">
            <a:extLst>
              <a:ext uri="{FF2B5EF4-FFF2-40B4-BE49-F238E27FC236}">
                <a16:creationId xmlns:a16="http://schemas.microsoft.com/office/drawing/2014/main" id="{65465EA0-82D7-B0A9-EFEF-A5E4F27DDAB6}"/>
              </a:ext>
            </a:extLst>
          </p:cNvPr>
          <p:cNvSpPr txBox="1"/>
          <p:nvPr/>
        </p:nvSpPr>
        <p:spPr>
          <a:xfrm>
            <a:off x="740229" y="4844143"/>
            <a:ext cx="3326883" cy="246221"/>
          </a:xfrm>
          <a:prstGeom prst="rect">
            <a:avLst/>
          </a:prstGeom>
          <a:noFill/>
        </p:spPr>
        <p:txBody>
          <a:bodyPr wrap="square" rtlCol="0">
            <a:spAutoFit/>
          </a:bodyPr>
          <a:lstStyle/>
          <a:p>
            <a:r>
              <a:rPr lang="en-US" sz="1000" i="1" dirty="0"/>
              <a:t>Source: FOR, from CDFA, USDA and other sources</a:t>
            </a:r>
          </a:p>
        </p:txBody>
      </p:sp>
      <p:pic>
        <p:nvPicPr>
          <p:cNvPr id="20" name="Picture 19">
            <a:extLst>
              <a:ext uri="{FF2B5EF4-FFF2-40B4-BE49-F238E27FC236}">
                <a16:creationId xmlns:a16="http://schemas.microsoft.com/office/drawing/2014/main" id="{53867701-130B-0CA8-4ACB-5764F875C1D5}"/>
              </a:ext>
            </a:extLst>
          </p:cNvPr>
          <p:cNvPicPr>
            <a:picLocks noChangeAspect="1"/>
          </p:cNvPicPr>
          <p:nvPr/>
        </p:nvPicPr>
        <p:blipFill>
          <a:blip r:embed="rId4"/>
          <a:stretch>
            <a:fillRect/>
          </a:stretch>
        </p:blipFill>
        <p:spPr>
          <a:xfrm>
            <a:off x="8343993" y="130161"/>
            <a:ext cx="734367" cy="286582"/>
          </a:xfrm>
          <a:prstGeom prst="rect">
            <a:avLst/>
          </a:prstGeom>
        </p:spPr>
      </p:pic>
      <p:pic>
        <p:nvPicPr>
          <p:cNvPr id="22" name="Google Shape;55;p13" title="FOR_logo_color.png">
            <a:extLst>
              <a:ext uri="{FF2B5EF4-FFF2-40B4-BE49-F238E27FC236}">
                <a16:creationId xmlns:a16="http://schemas.microsoft.com/office/drawing/2014/main" id="{AC4F7009-8DA7-21A9-DB0B-937C79DC0CBC}"/>
              </a:ext>
            </a:extLst>
          </p:cNvPr>
          <p:cNvPicPr preferRelativeResize="0"/>
          <p:nvPr/>
        </p:nvPicPr>
        <p:blipFill>
          <a:blip r:embed="rId5">
            <a:alphaModFix/>
          </a:blip>
          <a:stretch>
            <a:fillRect/>
          </a:stretch>
        </p:blipFill>
        <p:spPr>
          <a:xfrm>
            <a:off x="173342" y="123667"/>
            <a:ext cx="392891" cy="344998"/>
          </a:xfrm>
          <a:prstGeom prst="rect">
            <a:avLst/>
          </a:prstGeom>
          <a:noFill/>
          <a:ln>
            <a:noFill/>
          </a:ln>
        </p:spPr>
      </p:pic>
      <p:sp>
        <p:nvSpPr>
          <p:cNvPr id="24" name="TextBox 23">
            <a:extLst>
              <a:ext uri="{FF2B5EF4-FFF2-40B4-BE49-F238E27FC236}">
                <a16:creationId xmlns:a16="http://schemas.microsoft.com/office/drawing/2014/main" id="{BF34EC83-CF5E-25B4-9AAE-EC27CAFEA03D}"/>
              </a:ext>
            </a:extLst>
          </p:cNvPr>
          <p:cNvSpPr txBox="1"/>
          <p:nvPr/>
        </p:nvSpPr>
        <p:spPr>
          <a:xfrm>
            <a:off x="5323114" y="4789714"/>
            <a:ext cx="2355132" cy="246221"/>
          </a:xfrm>
          <a:prstGeom prst="rect">
            <a:avLst/>
          </a:prstGeom>
          <a:noFill/>
        </p:spPr>
        <p:txBody>
          <a:bodyPr wrap="none" rtlCol="0">
            <a:spAutoFit/>
          </a:bodyPr>
          <a:lstStyle/>
          <a:p>
            <a:r>
              <a:rPr lang="en-US" sz="1000" i="1" dirty="0"/>
              <a:t>Source: D.A. Sumner. 2025. UC Davis</a:t>
            </a:r>
          </a:p>
        </p:txBody>
      </p:sp>
    </p:spTree>
    <p:extLst>
      <p:ext uri="{BB962C8B-B14F-4D97-AF65-F5344CB8AC3E}">
        <p14:creationId xmlns:p14="http://schemas.microsoft.com/office/powerpoint/2010/main" val="3337067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4C9B0-61D1-195D-7B04-0EAF12F928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C957D-1383-9B66-CE94-7C25C9FF3F0F}"/>
              </a:ext>
            </a:extLst>
          </p:cNvPr>
          <p:cNvSpPr>
            <a:spLocks noGrp="1"/>
          </p:cNvSpPr>
          <p:nvPr>
            <p:ph type="title"/>
          </p:nvPr>
        </p:nvSpPr>
        <p:spPr>
          <a:xfrm>
            <a:off x="311700" y="445024"/>
            <a:ext cx="8520600" cy="954405"/>
          </a:xfrm>
        </p:spPr>
        <p:txBody>
          <a:bodyPr>
            <a:normAutofit fontScale="90000"/>
          </a:bodyPr>
          <a:lstStyle/>
          <a:p>
            <a:pPr algn="ctr"/>
            <a:r>
              <a:rPr lang="en-US" dirty="0"/>
              <a:t>“We can endure neither our vices nor their cure.” </a:t>
            </a:r>
            <a:br>
              <a:rPr lang="en-US" dirty="0"/>
            </a:br>
            <a:r>
              <a:rPr lang="en-US" dirty="0"/>
              <a:t>(Livy, History of Rome)</a:t>
            </a:r>
          </a:p>
        </p:txBody>
      </p:sp>
      <p:sp>
        <p:nvSpPr>
          <p:cNvPr id="3" name="Text Placeholder 2">
            <a:extLst>
              <a:ext uri="{FF2B5EF4-FFF2-40B4-BE49-F238E27FC236}">
                <a16:creationId xmlns:a16="http://schemas.microsoft.com/office/drawing/2014/main" id="{0AFEFF86-635D-6C7C-8B72-00FCCA6B50C6}"/>
              </a:ext>
            </a:extLst>
          </p:cNvPr>
          <p:cNvSpPr>
            <a:spLocks noGrp="1"/>
          </p:cNvSpPr>
          <p:nvPr>
            <p:ph type="body" idx="1"/>
          </p:nvPr>
        </p:nvSpPr>
        <p:spPr>
          <a:xfrm>
            <a:off x="311699" y="1152473"/>
            <a:ext cx="8156440" cy="3634212"/>
          </a:xfrm>
        </p:spPr>
        <p:txBody>
          <a:bodyPr>
            <a:normAutofit fontScale="25000" lnSpcReduction="20000"/>
          </a:bodyPr>
          <a:lstStyle/>
          <a:p>
            <a:endParaRPr lang="en-US" sz="5600" dirty="0"/>
          </a:p>
          <a:p>
            <a:r>
              <a:rPr lang="en-US" sz="5600" dirty="0"/>
              <a:t>The Board has known for over twenty years that native fish populations were collapsing and fish and wildlife and other beneficial uses at great risk.</a:t>
            </a:r>
          </a:p>
          <a:p>
            <a:r>
              <a:rPr lang="en-US" sz="5600" dirty="0"/>
              <a:t>Starting in 2010 the Board has compiled a comprehensive and compelling body of scientific evidence that flows are the driver of ecological condition in the estuary, and that large-scale improvements are required to protect the estuarine ecosystem, sustainable fisheries, and water quality.</a:t>
            </a:r>
          </a:p>
          <a:p>
            <a:r>
              <a:rPr lang="en-US" sz="5600" dirty="0"/>
              <a:t>During the same period, the Board has compiled a similar body of evidence that the nominal flows and proposed habitat actions of the Voluntary Agreements will not come near to supporting these uses.</a:t>
            </a:r>
          </a:p>
          <a:p>
            <a:r>
              <a:rPr lang="en-US" sz="5600" dirty="0"/>
              <a:t>The Board could have acted on this extensive record, but it delayed the update of the Sacramento-Delta portions of the Plan and the implementation of the San Joaquin update to accommodate the VAs (which will not work, and are not supported at all by conservation, tribal, or Bay-Delta regional interests).</a:t>
            </a:r>
          </a:p>
          <a:p>
            <a:r>
              <a:rPr lang="en-US" sz="5600" dirty="0"/>
              <a:t>Outlier effects of protective flow standards can be addressed using a more sophisticated and watershed-specific approach, rather than the one-size-fits-all Water Supply Adjustments that would dramatically weaken the regulatory framework.</a:t>
            </a:r>
          </a:p>
          <a:p>
            <a:pPr marL="114300" indent="0">
              <a:buNone/>
            </a:pPr>
            <a:endParaRPr lang="en-US" sz="5600" dirty="0"/>
          </a:p>
          <a:p>
            <a:endParaRPr lang="en-US" sz="1200" dirty="0"/>
          </a:p>
        </p:txBody>
      </p:sp>
      <p:pic>
        <p:nvPicPr>
          <p:cNvPr id="19" name="Google Shape;55;p13" title="FOR_logo_color.png">
            <a:extLst>
              <a:ext uri="{FF2B5EF4-FFF2-40B4-BE49-F238E27FC236}">
                <a16:creationId xmlns:a16="http://schemas.microsoft.com/office/drawing/2014/main" id="{2F0B57CF-1F80-A25B-B5C9-1293D4B7AB8B}"/>
              </a:ext>
            </a:extLst>
          </p:cNvPr>
          <p:cNvPicPr preferRelativeResize="0"/>
          <p:nvPr/>
        </p:nvPicPr>
        <p:blipFill>
          <a:blip r:embed="rId2">
            <a:alphaModFix/>
          </a:blip>
          <a:stretch>
            <a:fillRect/>
          </a:stretch>
        </p:blipFill>
        <p:spPr>
          <a:xfrm>
            <a:off x="194938" y="4631261"/>
            <a:ext cx="392891" cy="344998"/>
          </a:xfrm>
          <a:prstGeom prst="rect">
            <a:avLst/>
          </a:prstGeom>
          <a:noFill/>
          <a:ln>
            <a:noFill/>
          </a:ln>
        </p:spPr>
      </p:pic>
      <p:pic>
        <p:nvPicPr>
          <p:cNvPr id="21" name="Picture 20">
            <a:extLst>
              <a:ext uri="{FF2B5EF4-FFF2-40B4-BE49-F238E27FC236}">
                <a16:creationId xmlns:a16="http://schemas.microsoft.com/office/drawing/2014/main" id="{0A506682-0459-B2B8-D9BF-DBF39CF67290}"/>
              </a:ext>
            </a:extLst>
          </p:cNvPr>
          <p:cNvPicPr>
            <a:picLocks noChangeAspect="1"/>
          </p:cNvPicPr>
          <p:nvPr/>
        </p:nvPicPr>
        <p:blipFill>
          <a:blip r:embed="rId3"/>
          <a:stretch>
            <a:fillRect/>
          </a:stretch>
        </p:blipFill>
        <p:spPr>
          <a:xfrm>
            <a:off x="8392512" y="4624652"/>
            <a:ext cx="734367" cy="286582"/>
          </a:xfrm>
          <a:prstGeom prst="rect">
            <a:avLst/>
          </a:prstGeom>
        </p:spPr>
      </p:pic>
    </p:spTree>
    <p:extLst>
      <p:ext uri="{BB962C8B-B14F-4D97-AF65-F5344CB8AC3E}">
        <p14:creationId xmlns:p14="http://schemas.microsoft.com/office/powerpoint/2010/main" val="2279623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5FD2-0DAA-7051-35F7-09A8AF99A31A}"/>
              </a:ext>
            </a:extLst>
          </p:cNvPr>
          <p:cNvSpPr>
            <a:spLocks noGrp="1"/>
          </p:cNvSpPr>
          <p:nvPr>
            <p:ph type="title"/>
          </p:nvPr>
        </p:nvSpPr>
        <p:spPr>
          <a:xfrm>
            <a:off x="311700" y="232266"/>
            <a:ext cx="8520600" cy="1198969"/>
          </a:xfrm>
        </p:spPr>
        <p:txBody>
          <a:bodyPr>
            <a:normAutofit fontScale="90000"/>
          </a:bodyPr>
          <a:lstStyle/>
          <a:p>
            <a:pPr algn="ctr"/>
            <a:r>
              <a:rPr lang="en-US" dirty="0"/>
              <a:t>This is not a drill. </a:t>
            </a:r>
            <a:br>
              <a:rPr lang="en-US" dirty="0"/>
            </a:br>
            <a:r>
              <a:rPr lang="en-US" sz="2200" i="1" dirty="0"/>
              <a:t>Is failure really an option that this Board is willing to choose? </a:t>
            </a:r>
            <a:br>
              <a:rPr lang="en-US" dirty="0"/>
            </a:br>
            <a:br>
              <a:rPr lang="en-US" dirty="0"/>
            </a:br>
            <a:endParaRPr lang="en-US" dirty="0"/>
          </a:p>
        </p:txBody>
      </p:sp>
      <p:sp>
        <p:nvSpPr>
          <p:cNvPr id="3" name="Text Placeholder 2">
            <a:extLst>
              <a:ext uri="{FF2B5EF4-FFF2-40B4-BE49-F238E27FC236}">
                <a16:creationId xmlns:a16="http://schemas.microsoft.com/office/drawing/2014/main" id="{53CFBCAA-A2FF-40D2-F5F4-9855CBEA9881}"/>
              </a:ext>
            </a:extLst>
          </p:cNvPr>
          <p:cNvSpPr>
            <a:spLocks noGrp="1"/>
          </p:cNvSpPr>
          <p:nvPr>
            <p:ph type="body" idx="1"/>
          </p:nvPr>
        </p:nvSpPr>
        <p:spPr>
          <a:xfrm>
            <a:off x="311700" y="1216549"/>
            <a:ext cx="8520600" cy="3352325"/>
          </a:xfrm>
        </p:spPr>
        <p:txBody>
          <a:bodyPr>
            <a:normAutofit/>
          </a:bodyPr>
          <a:lstStyle/>
          <a:p>
            <a:pPr marL="114300" indent="0">
              <a:buNone/>
            </a:pPr>
            <a:endParaRPr lang="en-US" dirty="0"/>
          </a:p>
          <a:p>
            <a:r>
              <a:rPr lang="en-US" dirty="0"/>
              <a:t>There is a rapidly increasing likelihood that species will go extinct and ecosystem functions will be permanently impaired if the Board delays putting in place evidence-based standards and instead opts for a VA approach that preserves the status quo and a gutted regulatory backstop of WSAs.</a:t>
            </a:r>
          </a:p>
          <a:p>
            <a:r>
              <a:rPr lang="en-US" dirty="0"/>
              <a:t>Why expect a future Board to do in eight, twelve or twenty years what this Board is not willing to do now? Why even assume that a future Board’s actions will even be timely or relevant to saving beneficial uses at risk?</a:t>
            </a:r>
          </a:p>
          <a:p>
            <a:r>
              <a:rPr lang="en-US" dirty="0"/>
              <a:t>Staying on the current course represents a total failure of the Board to fulfill its charge. Please - don’t let that be your legacy. </a:t>
            </a:r>
          </a:p>
          <a:p>
            <a:endParaRPr lang="en-US" dirty="0"/>
          </a:p>
        </p:txBody>
      </p:sp>
      <p:pic>
        <p:nvPicPr>
          <p:cNvPr id="5" name="Google Shape;55;p13" title="FOR_logo_color.png">
            <a:extLst>
              <a:ext uri="{FF2B5EF4-FFF2-40B4-BE49-F238E27FC236}">
                <a16:creationId xmlns:a16="http://schemas.microsoft.com/office/drawing/2014/main" id="{0BAAD6CA-B082-3E9E-0E91-1A0A5AFDF8A0}"/>
              </a:ext>
            </a:extLst>
          </p:cNvPr>
          <p:cNvPicPr preferRelativeResize="0"/>
          <p:nvPr/>
        </p:nvPicPr>
        <p:blipFill>
          <a:blip r:embed="rId2">
            <a:alphaModFix/>
          </a:blip>
          <a:stretch>
            <a:fillRect/>
          </a:stretch>
        </p:blipFill>
        <p:spPr>
          <a:xfrm>
            <a:off x="194938" y="4631261"/>
            <a:ext cx="392891" cy="344998"/>
          </a:xfrm>
          <a:prstGeom prst="rect">
            <a:avLst/>
          </a:prstGeom>
          <a:noFill/>
          <a:ln>
            <a:noFill/>
          </a:ln>
        </p:spPr>
      </p:pic>
      <p:pic>
        <p:nvPicPr>
          <p:cNvPr id="7" name="Picture 6">
            <a:extLst>
              <a:ext uri="{FF2B5EF4-FFF2-40B4-BE49-F238E27FC236}">
                <a16:creationId xmlns:a16="http://schemas.microsoft.com/office/drawing/2014/main" id="{21D2698A-1814-D450-5132-EA7F85BC0B21}"/>
              </a:ext>
            </a:extLst>
          </p:cNvPr>
          <p:cNvPicPr>
            <a:picLocks noChangeAspect="1"/>
          </p:cNvPicPr>
          <p:nvPr/>
        </p:nvPicPr>
        <p:blipFill>
          <a:blip r:embed="rId3"/>
          <a:stretch>
            <a:fillRect/>
          </a:stretch>
        </p:blipFill>
        <p:spPr>
          <a:xfrm>
            <a:off x="8392512" y="4624652"/>
            <a:ext cx="734367" cy="286582"/>
          </a:xfrm>
          <a:prstGeom prst="rect">
            <a:avLst/>
          </a:prstGeom>
        </p:spPr>
      </p:pic>
    </p:spTree>
    <p:extLst>
      <p:ext uri="{BB962C8B-B14F-4D97-AF65-F5344CB8AC3E}">
        <p14:creationId xmlns:p14="http://schemas.microsoft.com/office/powerpoint/2010/main" val="215732788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606</TotalTime>
  <Words>523</Words>
  <Application>Microsoft Macintosh PowerPoint</Application>
  <PresentationFormat>On-screen Show (16:9)</PresentationFormat>
  <Paragraphs>40</Paragraphs>
  <Slides>5</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vt:i4>
      </vt:variant>
    </vt:vector>
  </HeadingPairs>
  <TitlesOfParts>
    <vt:vector size="7" baseType="lpstr">
      <vt:lpstr>Arial</vt:lpstr>
      <vt:lpstr>Simple Light</vt:lpstr>
      <vt:lpstr>PowerPoint Presentation</vt:lpstr>
      <vt:lpstr>Snap Quiz: which beneficial uses are doing better?</vt:lpstr>
      <vt:lpstr>Snap Quiz: which beneficial uses are doing better?</vt:lpstr>
      <vt:lpstr>“We can endure neither our vices nor their cure.”  (Livy, History of Rome)</vt:lpstr>
      <vt:lpstr>This is not a drill.  Is failure really an option that this Board is willing to choose?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Gary Bobker</cp:lastModifiedBy>
  <cp:revision>20</cp:revision>
  <dcterms:modified xsi:type="dcterms:W3CDTF">2026-01-27T07:06:05Z</dcterms:modified>
</cp:coreProperties>
</file>