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Amount Awarded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Sites Reservoir</c:v>
                </c:pt>
                <c:pt idx="1">
                  <c:v>Temperance Flat Dam</c:v>
                </c:pt>
                <c:pt idx="2">
                  <c:v>Los Vaqueros Reservoir</c:v>
                </c:pt>
                <c:pt idx="3">
                  <c:v>Pacheco Reservoir</c:v>
                </c:pt>
                <c:pt idx="4">
                  <c:v>Inland Empire Groundwater Storage</c:v>
                </c:pt>
                <c:pt idx="5">
                  <c:v>Sacramento Recycled Wastewater</c:v>
                </c:pt>
                <c:pt idx="6">
                  <c:v>Willow Springs Groundwater Storage</c:v>
                </c:pt>
                <c:pt idx="7">
                  <c:v>Kern Fan Groundwater Storage </c:v>
                </c:pt>
              </c:strCache>
            </c:strRef>
          </c:cat>
          <c:val>
            <c:numRef>
              <c:f>Sheet1!$B$2:$B$9</c:f>
              <c:numCache>
                <c:formatCode>_(* #,##0_);_(* \(#,##0\);_(* "-"??_);_(@_)</c:formatCode>
                <c:ptCount val="8"/>
                <c:pt idx="0">
                  <c:v>816000000</c:v>
                </c:pt>
                <c:pt idx="1">
                  <c:v>171000000</c:v>
                </c:pt>
                <c:pt idx="2">
                  <c:v>459000000</c:v>
                </c:pt>
                <c:pt idx="3">
                  <c:v>485000000</c:v>
                </c:pt>
                <c:pt idx="4">
                  <c:v>207000000</c:v>
                </c:pt>
                <c:pt idx="5">
                  <c:v>280000000</c:v>
                </c:pt>
                <c:pt idx="6">
                  <c:v>95000000</c:v>
                </c:pt>
                <c:pt idx="7">
                  <c:v>67000000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3-4957-A830-A951D3A0E7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Remaining Funds Required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Sites Reservoir</c:v>
                </c:pt>
                <c:pt idx="1">
                  <c:v>Temperance Flat Dam</c:v>
                </c:pt>
                <c:pt idx="2">
                  <c:v>Los Vaqueros Reservoir</c:v>
                </c:pt>
                <c:pt idx="3">
                  <c:v>Pacheco Reservoir</c:v>
                </c:pt>
                <c:pt idx="4">
                  <c:v>Inland Empire Groundwater Storage</c:v>
                </c:pt>
                <c:pt idx="5">
                  <c:v>Sacramento Recycled Wastewater</c:v>
                </c:pt>
                <c:pt idx="6">
                  <c:v>Willow Springs Groundwater Storage</c:v>
                </c:pt>
                <c:pt idx="7">
                  <c:v>Kern Fan Groundwater Storage </c:v>
                </c:pt>
              </c:strCache>
            </c:strRef>
          </c:cat>
          <c:val>
            <c:numRef>
              <c:f>Sheet1!$C$2:$C$9</c:f>
              <c:numCache>
                <c:formatCode>_(* #,##0_);_(* \(#,##0\);_(* "-"??_);_(@_)</c:formatCode>
                <c:ptCount val="8"/>
                <c:pt idx="0">
                  <c:v>4384000000</c:v>
                </c:pt>
                <c:pt idx="1">
                  <c:v>2429000000</c:v>
                </c:pt>
                <c:pt idx="2">
                  <c:v>521000000</c:v>
                </c:pt>
                <c:pt idx="3">
                  <c:v>484000000</c:v>
                </c:pt>
                <c:pt idx="4">
                  <c:v>273000000</c:v>
                </c:pt>
                <c:pt idx="5">
                  <c:v>93000000</c:v>
                </c:pt>
                <c:pt idx="6">
                  <c:v>248000000</c:v>
                </c:pt>
                <c:pt idx="7">
                  <c:v>104000000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43-4957-A830-A951D3A0E7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15136"/>
        <c:axId val="9116672"/>
      </c:barChart>
      <c:catAx>
        <c:axId val="9115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aseline="0"/>
            </a:pPr>
            <a:endParaRPr lang="en-US"/>
          </a:p>
        </c:txPr>
        <c:crossAx val="9116672"/>
        <c:crosses val="autoZero"/>
        <c:auto val="1"/>
        <c:lblAlgn val="ctr"/>
        <c:lblOffset val="100"/>
        <c:noMultiLvlLbl val="0"/>
      </c:catAx>
      <c:valAx>
        <c:axId val="9116672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100" baseline="0"/>
            </a:pPr>
            <a:endParaRPr lang="en-US"/>
          </a:p>
        </c:txPr>
        <c:crossAx val="91151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Amount Awarded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Groundwater/Recycled Water Projects</c:v>
                </c:pt>
                <c:pt idx="1">
                  <c:v>Surface Storage Projects</c:v>
                </c:pt>
              </c:strCache>
            </c:strRef>
          </c:cat>
          <c:val>
            <c:numRef>
              <c:f>Sheet1!$B$2:$B$3</c:f>
              <c:numCache>
                <c:formatCode>_(* #,##0_);_(* \(#,##0\);_(* "-"??_);_(@_)</c:formatCode>
                <c:ptCount val="2"/>
                <c:pt idx="0">
                  <c:v>649000000</c:v>
                </c:pt>
                <c:pt idx="1">
                  <c:v>1931000000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ED-4DDE-88C6-7A990930FD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Remaining Funds Required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Groundwater/Recycled Water Projects</c:v>
                </c:pt>
                <c:pt idx="1">
                  <c:v>Surface Storage Projects</c:v>
                </c:pt>
              </c:strCache>
            </c:strRef>
          </c:cat>
          <c:val>
            <c:numRef>
              <c:f>Sheet1!$C$2:$C$3</c:f>
              <c:numCache>
                <c:formatCode>_(* #,##0_);_(* \(#,##0\);_(* "-"??_);_(@_)</c:formatCode>
                <c:ptCount val="2"/>
                <c:pt idx="0">
                  <c:v>718000000</c:v>
                </c:pt>
                <c:pt idx="1">
                  <c:v>7818000000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ED-4DDE-88C6-7A990930FD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477504"/>
        <c:axId val="89479040"/>
      </c:barChart>
      <c:catAx>
        <c:axId val="89477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280000" vert="horz"/>
          <a:lstStyle/>
          <a:p>
            <a:pPr>
              <a:defRPr sz="1100" baseline="0"/>
            </a:pPr>
            <a:endParaRPr lang="en-US"/>
          </a:p>
        </c:txPr>
        <c:crossAx val="89479040"/>
        <c:crosses val="autoZero"/>
        <c:auto val="1"/>
        <c:lblAlgn val="ctr"/>
        <c:lblOffset val="100"/>
        <c:noMultiLvlLbl val="0"/>
      </c:catAx>
      <c:valAx>
        <c:axId val="89479040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100" baseline="0"/>
            </a:pPr>
            <a:endParaRPr lang="en-US"/>
          </a:p>
        </c:txPr>
        <c:crossAx val="89477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7627F-5055-46B3-8FCD-3E21C773B12C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003A8-BC01-48BB-B601-590A0B05B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3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003A8-BC01-48BB-B601-590A0B05B8D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609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003A8-BC01-48BB-B601-590A0B05B8D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609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F298-C747-489F-B7DB-2CEE84696CFD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8131-6856-4E9A-9829-508B4C805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06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F298-C747-489F-B7DB-2CEE84696CFD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8131-6856-4E9A-9829-508B4C805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26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F298-C747-489F-B7DB-2CEE84696CFD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8131-6856-4E9A-9829-508B4C805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3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F298-C747-489F-B7DB-2CEE84696CFD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8131-6856-4E9A-9829-508B4C805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33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F298-C747-489F-B7DB-2CEE84696CFD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8131-6856-4E9A-9829-508B4C805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69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F298-C747-489F-B7DB-2CEE84696CFD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8131-6856-4E9A-9829-508B4C805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9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F298-C747-489F-B7DB-2CEE84696CFD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8131-6856-4E9A-9829-508B4C805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F298-C747-489F-B7DB-2CEE84696CFD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8131-6856-4E9A-9829-508B4C805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51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F298-C747-489F-B7DB-2CEE84696CFD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8131-6856-4E9A-9829-508B4C805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15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F298-C747-489F-B7DB-2CEE84696CFD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8131-6856-4E9A-9829-508B4C805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5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F298-C747-489F-B7DB-2CEE84696CFD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8131-6856-4E9A-9829-508B4C805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24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BF298-C747-489F-B7DB-2CEE84696CFD}" type="datetimeFigureOut">
              <a:rPr lang="en-US" smtClean="0"/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18131-6856-4E9A-9829-508B4C805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9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990599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CA Water Commission Funding Allocation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b="1" dirty="0" smtClean="0"/>
              <a:t>Amount Funded vs. Total Project Cost</a:t>
            </a:r>
            <a:endParaRPr lang="en-US" sz="24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093250691"/>
              </p:ext>
            </p:extLst>
          </p:nvPr>
        </p:nvGraphicFramePr>
        <p:xfrm>
          <a:off x="381000" y="990600"/>
          <a:ext cx="8420100" cy="561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0161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990599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CA Water Commission Funding Allocation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b="1" dirty="0"/>
              <a:t>G</a:t>
            </a:r>
            <a:r>
              <a:rPr lang="en-US" sz="2400" b="1" dirty="0" smtClean="0"/>
              <a:t>roundwater/Recycled Water Projects vs. Surface Storage</a:t>
            </a:r>
            <a:endParaRPr lang="en-US" sz="2400" b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383462709"/>
              </p:ext>
            </p:extLst>
          </p:nvPr>
        </p:nvGraphicFramePr>
        <p:xfrm>
          <a:off x="381000" y="990600"/>
          <a:ext cx="8420100" cy="561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1047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12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CA Water Commission Funding Allocation Amount Funded vs. Total Project Cost</vt:lpstr>
      <vt:lpstr>CA Water Commission Funding Allocation Groundwater/Recycled Water Projects vs. Surface Storage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Wesselman</dc:creator>
  <cp:lastModifiedBy>Ron Stork</cp:lastModifiedBy>
  <cp:revision>10</cp:revision>
  <dcterms:created xsi:type="dcterms:W3CDTF">2018-07-24T21:53:43Z</dcterms:created>
  <dcterms:modified xsi:type="dcterms:W3CDTF">2018-07-24T23:33:27Z</dcterms:modified>
</cp:coreProperties>
</file>