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sldIdLst>
    <p:sldId id="256" r:id="rId2"/>
    <p:sldId id="258" r:id="rId3"/>
    <p:sldId id="300" r:id="rId4"/>
    <p:sldId id="299" r:id="rId5"/>
    <p:sldId id="302" r:id="rId6"/>
    <p:sldId id="310" r:id="rId7"/>
    <p:sldId id="309" r:id="rId8"/>
    <p:sldId id="304" r:id="rId9"/>
    <p:sldId id="305" r:id="rId10"/>
    <p:sldId id="259" r:id="rId11"/>
    <p:sldId id="262" r:id="rId12"/>
    <p:sldId id="270" r:id="rId13"/>
    <p:sldId id="268" r:id="rId14"/>
    <p:sldId id="272" r:id="rId15"/>
    <p:sldId id="294" r:id="rId16"/>
    <p:sldId id="284" r:id="rId17"/>
    <p:sldId id="280" r:id="rId18"/>
    <p:sldId id="308" r:id="rId19"/>
    <p:sldId id="282" r:id="rId20"/>
    <p:sldId id="311" r:id="rId21"/>
    <p:sldId id="315" r:id="rId22"/>
    <p:sldId id="313" r:id="rId23"/>
    <p:sldId id="312" r:id="rId24"/>
    <p:sldId id="307" r:id="rId25"/>
    <p:sldId id="317" r:id="rId26"/>
    <p:sldId id="281" r:id="rId27"/>
    <p:sldId id="316" r:id="rId28"/>
    <p:sldId id="29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3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C49A7-8BE6-4E73-9843-CD349F8B33DF}" type="datetimeFigureOut">
              <a:rPr lang="en-US" smtClean="0"/>
              <a:t>3/8/2018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A60C4-9147-4E9B-AFF2-D373F8A33359}" type="slidenum">
              <a:rPr lang="en-US" smtClean="0"/>
              <a:t>‹#›</a:t>
            </a:fld>
            <a:endParaRPr lang="en-US"/>
          </a:p>
        </p:txBody>
      </p:sp>
    </p:spTree>
    <p:extLst>
      <p:ext uri="{BB962C8B-B14F-4D97-AF65-F5344CB8AC3E}">
        <p14:creationId xmlns:p14="http://schemas.microsoft.com/office/powerpoint/2010/main" val="256330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DC34B0-2F87-4A89-B18F-23FF27538538}" type="slidenum">
              <a:rPr lang="en-US" smtClean="0"/>
              <a:t>6</a:t>
            </a:fld>
            <a:endParaRPr lang="en-US"/>
          </a:p>
        </p:txBody>
      </p:sp>
    </p:spTree>
    <p:extLst>
      <p:ext uri="{BB962C8B-B14F-4D97-AF65-F5344CB8AC3E}">
        <p14:creationId xmlns:p14="http://schemas.microsoft.com/office/powerpoint/2010/main" val="204734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E38E4D-051A-41E1-86A4-E56916468FD0}" type="datetimeFigureOut">
              <a:rPr lang="en-US" smtClean="0"/>
              <a:t>3/8/2018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86BB73A-582F-4420-9A14-CB10A2B2E5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38E4D-051A-41E1-86A4-E56916468FD0}"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38E4D-051A-41E1-86A4-E56916468FD0}"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E38E4D-051A-41E1-86A4-E56916468FD0}"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E38E4D-051A-41E1-86A4-E56916468FD0}"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E38E4D-051A-41E1-86A4-E56916468FD0}" type="datetimeFigureOut">
              <a:rPr lang="en-US" smtClean="0"/>
              <a:t>3/8/2018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E38E4D-051A-41E1-86A4-E56916468FD0}" type="datetimeFigureOut">
              <a:rPr lang="en-US" smtClean="0"/>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3/8/2018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E38E4D-051A-41E1-86A4-E56916468FD0}"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86BB73A-582F-4420-9A14-CB10A2B2E5E8}"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E38E4D-051A-41E1-86A4-E56916468FD0}" type="datetimeFigureOut">
              <a:rPr lang="en-US" smtClean="0"/>
              <a:t>3/8/2018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6BB73A-582F-4420-9A14-CB10A2B2E5E8}"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rstork@friendsoftheriver.org" TargetMode="External"/><Relationship Id="rId2" Type="http://schemas.openxmlformats.org/officeDocument/2006/relationships/hyperlink" Target="mailto:sevans@friendsoftheriver.org"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friendsoftheriver.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783" y="1240349"/>
            <a:ext cx="8307387" cy="1073481"/>
          </a:xfrm>
        </p:spPr>
        <p:txBody>
          <a:bodyPr/>
          <a:lstStyle/>
          <a:p>
            <a:r>
              <a:rPr lang="en-US" sz="6000" dirty="0"/>
              <a:t>Big Storage</a:t>
            </a:r>
          </a:p>
        </p:txBody>
      </p:sp>
      <p:sp>
        <p:nvSpPr>
          <p:cNvPr id="3" name="Subtitle 2"/>
          <p:cNvSpPr>
            <a:spLocks noGrp="1"/>
          </p:cNvSpPr>
          <p:nvPr>
            <p:ph type="subTitle" idx="1"/>
          </p:nvPr>
        </p:nvSpPr>
        <p:spPr>
          <a:xfrm>
            <a:off x="208567" y="2767054"/>
            <a:ext cx="8516334" cy="3516300"/>
          </a:xfrm>
        </p:spPr>
        <p:txBody>
          <a:bodyPr>
            <a:normAutofit fontScale="77500" lnSpcReduction="20000"/>
          </a:bodyPr>
          <a:lstStyle/>
          <a:p>
            <a:endParaRPr lang="en-US" sz="3200" dirty="0" smtClean="0"/>
          </a:p>
          <a:p>
            <a:r>
              <a:rPr lang="en-US" sz="4000" dirty="0" smtClean="0"/>
              <a:t>Can we dam our way to Paradise anymore?</a:t>
            </a:r>
          </a:p>
          <a:p>
            <a:endParaRPr lang="en-US" sz="3200" dirty="0"/>
          </a:p>
          <a:p>
            <a:r>
              <a:rPr lang="en-US" sz="4000" dirty="0" smtClean="0"/>
              <a:t>Some Supply-Side Meditations</a:t>
            </a:r>
          </a:p>
          <a:p>
            <a:endParaRPr lang="en-US" sz="2400" dirty="0"/>
          </a:p>
          <a:p>
            <a:r>
              <a:rPr lang="en-US" sz="2400" dirty="0" smtClean="0"/>
              <a:t>Valley Water Consortium</a:t>
            </a:r>
            <a:endParaRPr lang="en-US" sz="2400" dirty="0" smtClean="0"/>
          </a:p>
          <a:p>
            <a:r>
              <a:rPr lang="en-US" sz="2400" dirty="0" smtClean="0"/>
              <a:t>H20 III, Distilling Sustainable  Solutions</a:t>
            </a:r>
          </a:p>
          <a:p>
            <a:r>
              <a:rPr lang="en-US" sz="2400" dirty="0" smtClean="0"/>
              <a:t>March 10, Fresno City College, Social Science Building</a:t>
            </a:r>
            <a:endParaRPr lang="en-US" sz="2400" dirty="0" smtClean="0"/>
          </a:p>
          <a:p>
            <a:endParaRPr lang="en-US" sz="2400" dirty="0"/>
          </a:p>
          <a:p>
            <a:r>
              <a:rPr lang="en-US" sz="2400" dirty="0" smtClean="0"/>
              <a:t>Presented by Ron Stork, Friends of the River</a:t>
            </a:r>
          </a:p>
          <a:p>
            <a:endParaRPr lang="en-US" dirty="0"/>
          </a:p>
          <a:p>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Tree>
    <p:extLst>
      <p:ext uri="{BB962C8B-B14F-4D97-AF65-F5344CB8AC3E}">
        <p14:creationId xmlns:p14="http://schemas.microsoft.com/office/powerpoint/2010/main" val="2477117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dirty="0" smtClean="0"/>
              <a:t>Shasta Dam Raise</a:t>
            </a:r>
            <a:endParaRPr lang="en-US" dirty="0"/>
          </a:p>
        </p:txBody>
      </p:sp>
      <p:sp>
        <p:nvSpPr>
          <p:cNvPr id="3" name="Subtitle 2"/>
          <p:cNvSpPr>
            <a:spLocks noGrp="1"/>
          </p:cNvSpPr>
          <p:nvPr>
            <p:ph type="subTitle" idx="1"/>
          </p:nvPr>
        </p:nvSpPr>
        <p:spPr>
          <a:xfrm>
            <a:off x="208567" y="2476499"/>
            <a:ext cx="8516334" cy="1717995"/>
          </a:xfrm>
        </p:spPr>
        <p:txBody>
          <a:bodyPr>
            <a:normAutofit fontScale="77500" lnSpcReduction="20000"/>
          </a:bodyPr>
          <a:lstStyle/>
          <a:p>
            <a:r>
              <a:rPr lang="en-US" dirty="0" smtClean="0"/>
              <a:t>Estimated Cost: $1.3 billion</a:t>
            </a:r>
          </a:p>
          <a:p>
            <a:r>
              <a:rPr lang="en-US" dirty="0" smtClean="0"/>
              <a:t>Additional Capacity: 634,000 acre feet</a:t>
            </a:r>
          </a:p>
          <a:p>
            <a:r>
              <a:rPr lang="en-US" dirty="0" smtClean="0"/>
              <a:t>NED Project Average Annual Water Delivery Yield: 51,300 acre feet</a:t>
            </a:r>
          </a:p>
          <a:p>
            <a:r>
              <a:rPr lang="en-US" dirty="0" smtClean="0"/>
              <a:t>Water Beneficiaries: Apparently </a:t>
            </a:r>
            <a:r>
              <a:rPr lang="en-US" dirty="0" err="1" smtClean="0"/>
              <a:t>Westlands</a:t>
            </a:r>
            <a:r>
              <a:rPr lang="en-US" dirty="0" smtClean="0"/>
              <a:t> and Santa Clara Water Authority</a:t>
            </a:r>
          </a:p>
          <a:p>
            <a:r>
              <a:rPr lang="en-US" dirty="0" smtClean="0"/>
              <a:t>Key issue: Illegal under California law. Not eligible for bond subsidies </a:t>
            </a:r>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descr="Shasta R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27200" y="4321362"/>
            <a:ext cx="5702300" cy="2157263"/>
          </a:xfrm>
          <a:prstGeom prst="rect">
            <a:avLst/>
          </a:prstGeom>
        </p:spPr>
      </p:pic>
    </p:spTree>
    <p:extLst>
      <p:ext uri="{BB962C8B-B14F-4D97-AF65-F5344CB8AC3E}">
        <p14:creationId xmlns:p14="http://schemas.microsoft.com/office/powerpoint/2010/main" val="1410991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8835" y="532278"/>
            <a:ext cx="7256732" cy="973329"/>
          </a:xfrm>
        </p:spPr>
        <p:txBody>
          <a:bodyPr>
            <a:normAutofit/>
          </a:bodyPr>
          <a:lstStyle/>
          <a:p>
            <a:r>
              <a:rPr lang="en-US" sz="4400" dirty="0" smtClean="0"/>
              <a:t>Outstanding Considerations</a:t>
            </a:r>
            <a:endParaRPr lang="en-US" sz="4400" dirty="0"/>
          </a:p>
        </p:txBody>
      </p:sp>
      <p:sp>
        <p:nvSpPr>
          <p:cNvPr id="3" name="Subtitle 2"/>
          <p:cNvSpPr>
            <a:spLocks noGrp="1"/>
          </p:cNvSpPr>
          <p:nvPr>
            <p:ph type="subTitle" idx="1"/>
          </p:nvPr>
        </p:nvSpPr>
        <p:spPr>
          <a:xfrm>
            <a:off x="208567" y="2223083"/>
            <a:ext cx="3725870" cy="4194495"/>
          </a:xfrm>
        </p:spPr>
        <p:txBody>
          <a:bodyPr>
            <a:normAutofit fontScale="25000" lnSpcReduction="20000"/>
          </a:bodyPr>
          <a:lstStyle/>
          <a:p>
            <a:pPr marL="285750" indent="-285750" algn="l">
              <a:buFont typeface="Arial"/>
              <a:buChar char="•"/>
            </a:pPr>
            <a:r>
              <a:rPr lang="en-US" sz="8000" dirty="0"/>
              <a:t>N</a:t>
            </a:r>
            <a:r>
              <a:rPr lang="en-US" sz="8000" dirty="0" smtClean="0"/>
              <a:t>o legal cost-sharing partners</a:t>
            </a:r>
          </a:p>
          <a:p>
            <a:pPr marL="285750" indent="-285750" algn="l">
              <a:buFont typeface="Arial"/>
              <a:buChar char="•"/>
            </a:pPr>
            <a:endParaRPr lang="en-US" sz="8000" dirty="0"/>
          </a:p>
          <a:p>
            <a:pPr marL="285750" indent="-285750" algn="l">
              <a:buFont typeface="Arial"/>
              <a:buChar char="•"/>
            </a:pPr>
            <a:r>
              <a:rPr lang="en-US" sz="8000" dirty="0" smtClean="0"/>
              <a:t>No water rights to serve SWP</a:t>
            </a:r>
          </a:p>
          <a:p>
            <a:pPr marL="285750" indent="-285750" algn="l">
              <a:buFont typeface="Arial"/>
              <a:buChar char="•"/>
            </a:pPr>
            <a:endParaRPr lang="en-US" sz="8000" dirty="0"/>
          </a:p>
          <a:p>
            <a:pPr marL="285750" indent="-285750" algn="l">
              <a:buFont typeface="Arial"/>
              <a:buChar char="•"/>
            </a:pPr>
            <a:r>
              <a:rPr lang="en-US" sz="8000" dirty="0" smtClean="0"/>
              <a:t>Allocation of costs within CVP</a:t>
            </a:r>
          </a:p>
          <a:p>
            <a:pPr marL="285750" indent="-285750" algn="l">
              <a:buFont typeface="Arial"/>
              <a:buChar char="•"/>
            </a:pPr>
            <a:endParaRPr lang="en-US" sz="8000" dirty="0" smtClean="0"/>
          </a:p>
          <a:p>
            <a:pPr marL="285750" indent="-285750" algn="l">
              <a:buFont typeface="Arial"/>
              <a:buChar char="•"/>
            </a:pPr>
            <a:r>
              <a:rPr lang="en-US" sz="8000" dirty="0" smtClean="0"/>
              <a:t>Illegal to construct, illegal to receive bond subsidies</a:t>
            </a:r>
          </a:p>
          <a:p>
            <a:pPr marL="285750" indent="-285750" algn="l">
              <a:buFont typeface="Arial"/>
              <a:buChar char="•"/>
            </a:pPr>
            <a:endParaRPr lang="en-US" sz="8000" dirty="0" smtClean="0"/>
          </a:p>
          <a:p>
            <a:pPr marL="285750" indent="-285750" algn="l">
              <a:buFont typeface="Arial"/>
              <a:buChar char="•"/>
            </a:pPr>
            <a:r>
              <a:rPr lang="en-US" sz="8000" dirty="0" smtClean="0"/>
              <a:t>No support from resources agencies</a:t>
            </a:r>
          </a:p>
          <a:p>
            <a:pPr marL="285750" indent="-285750" algn="l">
              <a:buFont typeface="Arial"/>
              <a:buChar char="•"/>
            </a:pPr>
            <a:endParaRPr lang="en-US" sz="8000" dirty="0" smtClean="0"/>
          </a:p>
          <a:p>
            <a:pPr marL="285750" indent="-285750" algn="l">
              <a:buFont typeface="Arial"/>
              <a:buChar char="•"/>
            </a:pPr>
            <a:r>
              <a:rPr lang="en-US" sz="8000" dirty="0" smtClean="0"/>
              <a:t>Native American cultural resources</a:t>
            </a:r>
          </a:p>
          <a:p>
            <a:endParaRPr lang="en-US"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594560"/>
            <a:ext cx="1259602" cy="973329"/>
          </a:xfrm>
          <a:prstGeom prst="rect">
            <a:avLst/>
          </a:prstGeom>
        </p:spPr>
      </p:pic>
      <p:pic>
        <p:nvPicPr>
          <p:cNvPr id="6" name="Picture 5" descr="McCloud River Horizontal L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40296" y="2705100"/>
            <a:ext cx="4420539" cy="3073399"/>
          </a:xfrm>
          <a:prstGeom prst="rect">
            <a:avLst/>
          </a:prstGeom>
        </p:spPr>
      </p:pic>
    </p:spTree>
    <p:extLst>
      <p:ext uri="{BB962C8B-B14F-4D97-AF65-F5344CB8AC3E}">
        <p14:creationId xmlns:p14="http://schemas.microsoft.com/office/powerpoint/2010/main" val="53478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2667" y="712115"/>
            <a:ext cx="7482792" cy="973329"/>
          </a:xfrm>
        </p:spPr>
        <p:txBody>
          <a:bodyPr/>
          <a:lstStyle/>
          <a:p>
            <a:r>
              <a:rPr lang="en-US" dirty="0" smtClean="0"/>
              <a:t>Sites Reservoir</a:t>
            </a:r>
            <a:endParaRPr lang="en-US" dirty="0"/>
          </a:p>
        </p:txBody>
      </p:sp>
      <p:sp>
        <p:nvSpPr>
          <p:cNvPr id="3" name="Subtitle 2"/>
          <p:cNvSpPr>
            <a:spLocks noGrp="1"/>
          </p:cNvSpPr>
          <p:nvPr>
            <p:ph type="subTitle" idx="1"/>
          </p:nvPr>
        </p:nvSpPr>
        <p:spPr>
          <a:xfrm>
            <a:off x="4456477" y="2377440"/>
            <a:ext cx="4418982" cy="4140806"/>
          </a:xfrm>
        </p:spPr>
        <p:txBody>
          <a:bodyPr>
            <a:normAutofit fontScale="70000" lnSpcReduction="20000"/>
          </a:bodyPr>
          <a:lstStyle/>
          <a:p>
            <a:r>
              <a:rPr lang="en-US" dirty="0" smtClean="0"/>
              <a:t>Estimated Cost: $4.7 billion</a:t>
            </a:r>
          </a:p>
          <a:p>
            <a:r>
              <a:rPr lang="en-US" sz="1300" dirty="0" smtClean="0"/>
              <a:t>$4.2 billion CWC, $6.3 Fed estimate according to LA Times</a:t>
            </a:r>
          </a:p>
          <a:p>
            <a:endParaRPr lang="en-US" dirty="0" smtClean="0"/>
          </a:p>
          <a:p>
            <a:r>
              <a:rPr lang="en-US" dirty="0" smtClean="0"/>
              <a:t>Capacity: 1.8 million acre feet</a:t>
            </a:r>
          </a:p>
          <a:p>
            <a:endParaRPr lang="en-US" dirty="0" smtClean="0"/>
          </a:p>
          <a:p>
            <a:r>
              <a:rPr lang="en-US" dirty="0" smtClean="0"/>
              <a:t>Average Annual Water Supply Delivery Increase  273 thousand acre feet</a:t>
            </a:r>
          </a:p>
          <a:p>
            <a:r>
              <a:rPr lang="en-US" sz="1300" dirty="0" smtClean="0"/>
              <a:t>Sites Authority Draft EIR</a:t>
            </a:r>
          </a:p>
          <a:p>
            <a:endParaRPr lang="en-US" dirty="0" smtClean="0"/>
          </a:p>
          <a:p>
            <a:r>
              <a:rPr lang="en-US" dirty="0" smtClean="0"/>
              <a:t>Water Beneficiaries: Area farmers, SWP &amp; CVP urban water contractors, delta outflow</a:t>
            </a:r>
          </a:p>
          <a:p>
            <a:endParaRPr lang="en-US" dirty="0"/>
          </a:p>
          <a:p>
            <a:pPr algn="l"/>
            <a:r>
              <a:rPr lang="en-US" dirty="0" smtClean="0"/>
              <a:t>Key issues: 1) Environmental protections for Sacramento River not established, 2) Cost and beneficiaries and cost-sharing partners (MWD not on board without tunnels).</a:t>
            </a:r>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708344"/>
            <a:ext cx="1259602" cy="973329"/>
          </a:xfrm>
          <a:prstGeom prst="rect">
            <a:avLst/>
          </a:prstGeom>
        </p:spPr>
      </p:pic>
      <p:pic>
        <p:nvPicPr>
          <p:cNvPr id="6" name="Picture 5" descr="Proposed-Sites-Reservoir_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7648" y="2531736"/>
            <a:ext cx="3916858" cy="2681394"/>
          </a:xfrm>
          <a:prstGeom prst="rect">
            <a:avLst/>
          </a:prstGeom>
        </p:spPr>
      </p:pic>
    </p:spTree>
    <p:extLst>
      <p:ext uri="{BB962C8B-B14F-4D97-AF65-F5344CB8AC3E}">
        <p14:creationId xmlns:p14="http://schemas.microsoft.com/office/powerpoint/2010/main" val="4223072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304126"/>
            <a:ext cx="7256732" cy="864212"/>
          </a:xfrm>
        </p:spPr>
        <p:txBody>
          <a:bodyPr>
            <a:normAutofit fontScale="90000"/>
          </a:bodyPr>
          <a:lstStyle/>
          <a:p>
            <a:r>
              <a:rPr lang="en-US" dirty="0"/>
              <a:t/>
            </a:r>
            <a:br>
              <a:rPr lang="en-US" dirty="0"/>
            </a:br>
            <a:r>
              <a:rPr lang="en-US" dirty="0" smtClean="0"/>
              <a:t>Potential Outstanding Considerations</a:t>
            </a:r>
            <a:endParaRPr lang="en-US" sz="4000" dirty="0"/>
          </a:p>
        </p:txBody>
      </p:sp>
      <p:sp>
        <p:nvSpPr>
          <p:cNvPr id="3" name="Subtitle 2"/>
          <p:cNvSpPr>
            <a:spLocks noGrp="1"/>
          </p:cNvSpPr>
          <p:nvPr>
            <p:ph type="subTitle" idx="1"/>
          </p:nvPr>
        </p:nvSpPr>
        <p:spPr>
          <a:xfrm>
            <a:off x="629920" y="2425148"/>
            <a:ext cx="4582160" cy="3856382"/>
          </a:xfrm>
        </p:spPr>
        <p:txBody>
          <a:bodyPr>
            <a:normAutofit fontScale="85000" lnSpcReduction="20000"/>
          </a:bodyPr>
          <a:lstStyle/>
          <a:p>
            <a:endParaRPr lang="en-US" dirty="0" smtClean="0"/>
          </a:p>
          <a:p>
            <a:pPr marL="285750" indent="-285750" algn="l">
              <a:buFont typeface="Arial"/>
              <a:buChar char="•"/>
            </a:pPr>
            <a:r>
              <a:rPr lang="en-US" dirty="0" smtClean="0"/>
              <a:t>Operating rules for diverting 5,900 cubic feet per second into reservoir don’t exist</a:t>
            </a:r>
          </a:p>
          <a:p>
            <a:pPr marL="285750" indent="-285750" algn="l">
              <a:buFont typeface="Arial"/>
              <a:buChar char="•"/>
            </a:pPr>
            <a:endParaRPr lang="en-US" dirty="0" smtClean="0"/>
          </a:p>
          <a:p>
            <a:pPr marL="285750" indent="-285750" algn="l">
              <a:buFont typeface="Arial"/>
              <a:buChar char="•"/>
            </a:pPr>
            <a:r>
              <a:rPr lang="en-US" dirty="0" smtClean="0"/>
              <a:t>Beneficiaries and water rights</a:t>
            </a:r>
          </a:p>
          <a:p>
            <a:pPr marL="285750" indent="-285750" algn="l">
              <a:buFont typeface="Arial"/>
              <a:buChar char="•"/>
            </a:pPr>
            <a:endParaRPr lang="en-US" dirty="0"/>
          </a:p>
          <a:p>
            <a:pPr marL="285750" indent="-285750" algn="l">
              <a:buFont typeface="Arial"/>
              <a:buChar char="•"/>
            </a:pPr>
            <a:r>
              <a:rPr lang="en-US" dirty="0" smtClean="0"/>
              <a:t>Financing</a:t>
            </a:r>
          </a:p>
          <a:p>
            <a:pPr marL="285750" indent="-285750" algn="l">
              <a:buFont typeface="Arial"/>
              <a:buChar char="•"/>
            </a:pPr>
            <a:endParaRPr lang="en-US" dirty="0"/>
          </a:p>
          <a:p>
            <a:pPr marL="285750" indent="-285750" algn="l">
              <a:buFont typeface="Arial"/>
              <a:buChar char="•"/>
            </a:pPr>
            <a:r>
              <a:rPr lang="en-US" dirty="0" smtClean="0"/>
              <a:t>Owner is likely to have to re-scope and begin new CEQA analysis with revised project description</a:t>
            </a:r>
          </a:p>
          <a:p>
            <a:pPr marL="285750" indent="-285750" algn="l">
              <a:buFont typeface="Arial"/>
              <a:buChar char="•"/>
            </a:pPr>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689057"/>
            <a:ext cx="1259602" cy="973329"/>
          </a:xfrm>
          <a:prstGeom prst="rect">
            <a:avLst/>
          </a:prstGeom>
        </p:spPr>
      </p:pic>
      <p:pic>
        <p:nvPicPr>
          <p:cNvPr id="6" name="Picture 5" descr="Sac River Meander Bruce K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20080" y="2619107"/>
            <a:ext cx="2438400" cy="3476893"/>
          </a:xfrm>
          <a:prstGeom prst="rect">
            <a:avLst/>
          </a:prstGeom>
        </p:spPr>
      </p:pic>
    </p:spTree>
    <p:extLst>
      <p:ext uri="{BB962C8B-B14F-4D97-AF65-F5344CB8AC3E}">
        <p14:creationId xmlns:p14="http://schemas.microsoft.com/office/powerpoint/2010/main" val="705473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dirty="0" smtClean="0"/>
              <a:t>Temperance Flat Dam</a:t>
            </a:r>
            <a:endParaRPr lang="en-US" dirty="0"/>
          </a:p>
        </p:txBody>
      </p:sp>
      <p:sp>
        <p:nvSpPr>
          <p:cNvPr id="3" name="Subtitle 2"/>
          <p:cNvSpPr>
            <a:spLocks noGrp="1"/>
          </p:cNvSpPr>
          <p:nvPr>
            <p:ph type="subTitle" idx="1"/>
          </p:nvPr>
        </p:nvSpPr>
        <p:spPr>
          <a:xfrm>
            <a:off x="3713259" y="2402417"/>
            <a:ext cx="5170682" cy="4140996"/>
          </a:xfrm>
        </p:spPr>
        <p:txBody>
          <a:bodyPr>
            <a:normAutofit fontScale="85000" lnSpcReduction="20000"/>
          </a:bodyPr>
          <a:lstStyle/>
          <a:p>
            <a:r>
              <a:rPr lang="en-US" dirty="0" smtClean="0"/>
              <a:t>Estimated Cost</a:t>
            </a:r>
            <a:r>
              <a:rPr lang="en-US" dirty="0"/>
              <a:t>: </a:t>
            </a:r>
            <a:r>
              <a:rPr lang="en-US" dirty="0" smtClean="0"/>
              <a:t>$2.6 billion</a:t>
            </a:r>
          </a:p>
          <a:p>
            <a:endParaRPr lang="en-US" dirty="0"/>
          </a:p>
          <a:p>
            <a:r>
              <a:rPr lang="en-US" dirty="0" smtClean="0"/>
              <a:t>Storage Capacity</a:t>
            </a:r>
            <a:r>
              <a:rPr lang="en-US" dirty="0"/>
              <a:t>: </a:t>
            </a:r>
            <a:r>
              <a:rPr lang="en-US" dirty="0" smtClean="0"/>
              <a:t>Up to 1.3 million </a:t>
            </a:r>
            <a:r>
              <a:rPr lang="en-US" dirty="0"/>
              <a:t>acre </a:t>
            </a:r>
            <a:r>
              <a:rPr lang="en-US" dirty="0" smtClean="0"/>
              <a:t>feet</a:t>
            </a:r>
          </a:p>
          <a:p>
            <a:endParaRPr lang="en-US" dirty="0"/>
          </a:p>
          <a:p>
            <a:r>
              <a:rPr lang="en-US" dirty="0"/>
              <a:t>Average Annual </a:t>
            </a:r>
            <a:r>
              <a:rPr lang="en-US" dirty="0" smtClean="0"/>
              <a:t>increased deliveries: </a:t>
            </a:r>
            <a:endParaRPr lang="en-US" dirty="0"/>
          </a:p>
          <a:p>
            <a:r>
              <a:rPr lang="en-US" dirty="0" smtClean="0"/>
              <a:t>(70,000 NED Project, Authority has plans for more if shared with </a:t>
            </a:r>
            <a:r>
              <a:rPr lang="en-US" dirty="0" err="1" smtClean="0"/>
              <a:t>westside</a:t>
            </a:r>
            <a:r>
              <a:rPr lang="en-US" dirty="0" smtClean="0"/>
              <a:t> and SWP/MWD)</a:t>
            </a:r>
          </a:p>
          <a:p>
            <a:endParaRPr lang="en-US" dirty="0"/>
          </a:p>
          <a:p>
            <a:r>
              <a:rPr lang="en-US" dirty="0" smtClean="0"/>
              <a:t>Key issue: River is fully appropriated, no water rights are available for storage legal operations by the Temperance Flat Dam</a:t>
            </a:r>
            <a:endParaRPr lang="en-US" dirty="0"/>
          </a:p>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7" name="Picture 6" descr="TFD Project Ma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7851" y="2593248"/>
            <a:ext cx="3005519" cy="3817975"/>
          </a:xfrm>
          <a:prstGeom prst="rect">
            <a:avLst/>
          </a:prstGeom>
        </p:spPr>
      </p:pic>
    </p:spTree>
    <p:extLst>
      <p:ext uri="{BB962C8B-B14F-4D97-AF65-F5344CB8AC3E}">
        <p14:creationId xmlns:p14="http://schemas.microsoft.com/office/powerpoint/2010/main" val="3087366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737282"/>
            <a:ext cx="7256732" cy="973329"/>
          </a:xfrm>
        </p:spPr>
        <p:txBody>
          <a:bodyPr/>
          <a:lstStyle/>
          <a:p>
            <a:r>
              <a:rPr lang="en-US" dirty="0" smtClean="0"/>
              <a:t>River Gorge Impacts</a:t>
            </a:r>
            <a:endParaRPr lang="en-US" dirty="0"/>
          </a:p>
        </p:txBody>
      </p:sp>
      <p:sp>
        <p:nvSpPr>
          <p:cNvPr id="3" name="Subtitle 2"/>
          <p:cNvSpPr>
            <a:spLocks noGrp="1"/>
          </p:cNvSpPr>
          <p:nvPr>
            <p:ph type="subTitle" idx="1"/>
          </p:nvPr>
        </p:nvSpPr>
        <p:spPr>
          <a:xfrm>
            <a:off x="3682767" y="2038525"/>
            <a:ext cx="4974671" cy="4345497"/>
          </a:xfrm>
        </p:spPr>
        <p:txBody>
          <a:bodyPr>
            <a:normAutofit fontScale="92500" lnSpcReduction="10000"/>
          </a:bodyPr>
          <a:lstStyle/>
          <a:p>
            <a:pPr algn="l"/>
            <a:r>
              <a:rPr lang="en-US" sz="1900" dirty="0" smtClean="0"/>
              <a:t>The Temperance Flat Dam will flood:</a:t>
            </a:r>
          </a:p>
          <a:p>
            <a:pPr marL="285750" indent="-285750" algn="l">
              <a:buFont typeface="Arial"/>
              <a:buChar char="•"/>
            </a:pPr>
            <a:endParaRPr lang="en-US" sz="1900" dirty="0"/>
          </a:p>
          <a:p>
            <a:pPr marL="285750" indent="-285750" algn="l">
              <a:buFont typeface="Arial"/>
              <a:buChar char="•"/>
            </a:pPr>
            <a:r>
              <a:rPr lang="en-US" sz="1900" dirty="0" smtClean="0"/>
              <a:t>8 miles of the San Joaquin River Gorge – a river recommended by the BLM for National Wild &amp; Scenic River protection.</a:t>
            </a:r>
          </a:p>
          <a:p>
            <a:pPr marL="285750" indent="-285750" algn="l">
              <a:buFont typeface="Arial"/>
              <a:buChar char="•"/>
            </a:pPr>
            <a:endParaRPr lang="en-US" sz="1900" dirty="0"/>
          </a:p>
          <a:p>
            <a:pPr marL="285750" indent="-285750" algn="l">
              <a:buFont typeface="Arial"/>
              <a:buChar char="•"/>
            </a:pPr>
            <a:r>
              <a:rPr lang="en-US" sz="1900" dirty="0" smtClean="0"/>
              <a:t>A BLM recreation area visited by 84,000 people annually</a:t>
            </a:r>
          </a:p>
          <a:p>
            <a:pPr marL="285750" indent="-285750" algn="l">
              <a:buFont typeface="Arial"/>
              <a:buChar char="•"/>
            </a:pPr>
            <a:endParaRPr lang="en-US" sz="1900" dirty="0" smtClean="0"/>
          </a:p>
          <a:p>
            <a:pPr marL="285750" indent="-285750" algn="l">
              <a:buFont typeface="Arial"/>
              <a:buChar char="•"/>
            </a:pPr>
            <a:r>
              <a:rPr lang="en-US" sz="1900" dirty="0"/>
              <a:t>T</a:t>
            </a:r>
            <a:r>
              <a:rPr lang="en-US" sz="1900" dirty="0" smtClean="0"/>
              <a:t>hree campgrounds, an outdoor education center and natural history museum</a:t>
            </a:r>
          </a:p>
          <a:p>
            <a:pPr marL="285750" indent="-285750" algn="l">
              <a:buFont typeface="Arial"/>
              <a:buChar char="•"/>
            </a:pPr>
            <a:endParaRPr lang="en-US" sz="1900" dirty="0" smtClean="0"/>
          </a:p>
          <a:p>
            <a:pPr marL="285750" indent="-285750" algn="l">
              <a:buFont typeface="Arial"/>
              <a:buChar char="•"/>
            </a:pPr>
            <a:r>
              <a:rPr lang="en-US" sz="1900" dirty="0" smtClean="0"/>
              <a:t>Segments of San Joaquin River National Recreation Trail and two other National Trails</a:t>
            </a:r>
          </a:p>
          <a:p>
            <a:pPr marL="285750" indent="-285750" algn="l">
              <a:buFont typeface="Arial"/>
              <a:buChar char="•"/>
            </a:pPr>
            <a:endParaRPr lang="en-US" dirty="0" smtClean="0"/>
          </a:p>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708344"/>
            <a:ext cx="1259602" cy="973329"/>
          </a:xfrm>
          <a:prstGeom prst="rect">
            <a:avLst/>
          </a:prstGeom>
        </p:spPr>
      </p:pic>
      <p:pic>
        <p:nvPicPr>
          <p:cNvPr id="6" name="Picture 5" descr="SJRG Bridge Hors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7325" y="2038525"/>
            <a:ext cx="2882086" cy="4200606"/>
          </a:xfrm>
          <a:prstGeom prst="rect">
            <a:avLst/>
          </a:prstGeom>
        </p:spPr>
      </p:pic>
    </p:spTree>
    <p:extLst>
      <p:ext uri="{BB962C8B-B14F-4D97-AF65-F5344CB8AC3E}">
        <p14:creationId xmlns:p14="http://schemas.microsoft.com/office/powerpoint/2010/main" val="2806625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852428"/>
            <a:ext cx="7256732" cy="973329"/>
          </a:xfrm>
        </p:spPr>
        <p:txBody>
          <a:bodyPr/>
          <a:lstStyle/>
          <a:p>
            <a:r>
              <a:rPr lang="en-US" dirty="0" smtClean="0"/>
              <a:t>River Gorge Impacts</a:t>
            </a:r>
            <a:endParaRPr lang="en-US" dirty="0"/>
          </a:p>
        </p:txBody>
      </p:sp>
      <p:sp>
        <p:nvSpPr>
          <p:cNvPr id="3" name="Subtitle 2"/>
          <p:cNvSpPr>
            <a:spLocks noGrp="1"/>
          </p:cNvSpPr>
          <p:nvPr>
            <p:ph type="subTitle" idx="1"/>
          </p:nvPr>
        </p:nvSpPr>
        <p:spPr>
          <a:xfrm>
            <a:off x="4391057" y="2432183"/>
            <a:ext cx="4434161" cy="3977006"/>
          </a:xfrm>
        </p:spPr>
        <p:txBody>
          <a:bodyPr>
            <a:normAutofit fontScale="77500" lnSpcReduction="20000"/>
          </a:bodyPr>
          <a:lstStyle/>
          <a:p>
            <a:pPr algn="l"/>
            <a:r>
              <a:rPr lang="en-US" dirty="0" smtClean="0"/>
              <a:t>The Temperance Flat Dam will also  flood:</a:t>
            </a:r>
          </a:p>
          <a:p>
            <a:pPr algn="l"/>
            <a:endParaRPr lang="en-US" dirty="0" smtClean="0"/>
          </a:p>
          <a:p>
            <a:pPr marL="285750" indent="-285750" algn="l">
              <a:buFont typeface="Arial"/>
              <a:buChar char="•"/>
            </a:pPr>
            <a:r>
              <a:rPr lang="en-US" dirty="0"/>
              <a:t>T</a:t>
            </a:r>
            <a:r>
              <a:rPr lang="en-US" dirty="0" smtClean="0"/>
              <a:t>he </a:t>
            </a:r>
            <a:r>
              <a:rPr lang="en-US" dirty="0"/>
              <a:t>unique Millerton </a:t>
            </a:r>
            <a:r>
              <a:rPr lang="en-US" dirty="0" smtClean="0"/>
              <a:t>Caves system</a:t>
            </a:r>
          </a:p>
          <a:p>
            <a:pPr marL="285750" indent="-285750" algn="l">
              <a:buFont typeface="Arial"/>
              <a:buChar char="•"/>
            </a:pPr>
            <a:endParaRPr lang="en-US" dirty="0"/>
          </a:p>
          <a:p>
            <a:pPr marL="285750" indent="-285750" algn="l">
              <a:buFont typeface="Arial"/>
              <a:buChar char="•"/>
            </a:pPr>
            <a:r>
              <a:rPr lang="en-US" dirty="0"/>
              <a:t>A</a:t>
            </a:r>
            <a:r>
              <a:rPr lang="en-US" dirty="0" smtClean="0"/>
              <a:t> </a:t>
            </a:r>
            <a:r>
              <a:rPr lang="en-US" dirty="0"/>
              <a:t>class III-V whitewater kayak run</a:t>
            </a:r>
          </a:p>
          <a:p>
            <a:pPr algn="l"/>
            <a:endParaRPr lang="en-US" dirty="0"/>
          </a:p>
          <a:p>
            <a:pPr marL="285750" indent="-285750" algn="l">
              <a:buFont typeface="Arial"/>
              <a:buChar char="•"/>
            </a:pPr>
            <a:r>
              <a:rPr lang="en-US" dirty="0" smtClean="0"/>
              <a:t>Habitat </a:t>
            </a:r>
            <a:r>
              <a:rPr lang="en-US" dirty="0"/>
              <a:t>for many special status wildlife and plant </a:t>
            </a:r>
            <a:r>
              <a:rPr lang="en-US" dirty="0" smtClean="0"/>
              <a:t>species</a:t>
            </a:r>
          </a:p>
          <a:p>
            <a:pPr marL="285750" indent="-285750" algn="l">
              <a:buFont typeface="Arial"/>
              <a:buChar char="•"/>
            </a:pPr>
            <a:endParaRPr lang="en-US" dirty="0"/>
          </a:p>
          <a:p>
            <a:pPr marL="285750" indent="-285750" algn="l">
              <a:buFont typeface="Arial"/>
              <a:buChar char="•"/>
            </a:pPr>
            <a:r>
              <a:rPr lang="en-US" dirty="0"/>
              <a:t>M</a:t>
            </a:r>
            <a:r>
              <a:rPr lang="en-US" dirty="0" smtClean="0"/>
              <a:t>any </a:t>
            </a:r>
            <a:r>
              <a:rPr lang="en-US" dirty="0"/>
              <a:t>historical and cultural sites, some eligible for the National </a:t>
            </a:r>
            <a:r>
              <a:rPr lang="en-US" dirty="0" smtClean="0"/>
              <a:t>Register</a:t>
            </a:r>
          </a:p>
          <a:p>
            <a:pPr marL="285750" indent="-285750" algn="l">
              <a:buFont typeface="Arial"/>
              <a:buChar char="•"/>
            </a:pPr>
            <a:endParaRPr lang="en-US" dirty="0"/>
          </a:p>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840267"/>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056" y="2432183"/>
            <a:ext cx="2914439" cy="3793688"/>
          </a:xfrm>
          <a:prstGeom prst="rect">
            <a:avLst/>
          </a:prstGeom>
        </p:spPr>
      </p:pic>
    </p:spTree>
    <p:extLst>
      <p:ext uri="{BB962C8B-B14F-4D97-AF65-F5344CB8AC3E}">
        <p14:creationId xmlns:p14="http://schemas.microsoft.com/office/powerpoint/2010/main" val="2675813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708344"/>
            <a:ext cx="7256732" cy="973329"/>
          </a:xfrm>
        </p:spPr>
        <p:txBody>
          <a:bodyPr/>
          <a:lstStyle/>
          <a:p>
            <a:r>
              <a:rPr lang="en-US" sz="4000" dirty="0" smtClean="0"/>
              <a:t>Unresolved Issues</a:t>
            </a:r>
            <a:endParaRPr lang="en-US" sz="4000" dirty="0"/>
          </a:p>
        </p:txBody>
      </p:sp>
      <p:sp>
        <p:nvSpPr>
          <p:cNvPr id="3" name="Subtitle 2"/>
          <p:cNvSpPr>
            <a:spLocks noGrp="1"/>
          </p:cNvSpPr>
          <p:nvPr>
            <p:ph type="subTitle" idx="1"/>
          </p:nvPr>
        </p:nvSpPr>
        <p:spPr>
          <a:xfrm>
            <a:off x="260059" y="2197916"/>
            <a:ext cx="5385732" cy="4228960"/>
          </a:xfrm>
        </p:spPr>
        <p:txBody>
          <a:bodyPr>
            <a:normAutofit fontScale="47500" lnSpcReduction="20000"/>
          </a:bodyPr>
          <a:lstStyle/>
          <a:p>
            <a:pPr marL="285750" indent="-285750" algn="l">
              <a:buFont typeface="Arial"/>
              <a:buChar char="•"/>
            </a:pPr>
            <a:r>
              <a:rPr lang="en-US" sz="3400" dirty="0" smtClean="0"/>
              <a:t>Ownership. Beneficiaries. Financing. Likely loss of water to Friant Project customers. Allocation of costs within CVP</a:t>
            </a:r>
          </a:p>
          <a:p>
            <a:pPr marL="285750" indent="-285750" algn="l">
              <a:buFont typeface="Arial"/>
              <a:buChar char="•"/>
            </a:pPr>
            <a:endParaRPr lang="en-US" sz="3400" dirty="0" smtClean="0"/>
          </a:p>
          <a:p>
            <a:pPr marL="285750" indent="-285750" algn="l">
              <a:buFont typeface="Arial"/>
              <a:buChar char="•"/>
            </a:pPr>
            <a:r>
              <a:rPr lang="en-US" sz="3400" dirty="0" smtClean="0"/>
              <a:t>Water rights (river system fully appropriated and Reclamation contemplates customers outside of CVP legal place of use)</a:t>
            </a:r>
          </a:p>
          <a:p>
            <a:pPr marL="285750" indent="-285750" algn="l">
              <a:buFont typeface="Arial"/>
              <a:buChar char="•"/>
            </a:pPr>
            <a:endParaRPr lang="en-US" sz="3400" dirty="0" smtClean="0"/>
          </a:p>
          <a:p>
            <a:pPr marL="285750" indent="-285750" algn="l">
              <a:buFont typeface="Arial"/>
              <a:buChar char="•"/>
            </a:pPr>
            <a:r>
              <a:rPr lang="en-US" sz="3400" dirty="0" smtClean="0"/>
              <a:t>Native American cultural resources</a:t>
            </a:r>
          </a:p>
          <a:p>
            <a:pPr marL="285750" indent="-285750" algn="l">
              <a:buFont typeface="Arial"/>
              <a:buChar char="•"/>
            </a:pPr>
            <a:endParaRPr lang="en-US" sz="3400" dirty="0" smtClean="0"/>
          </a:p>
          <a:p>
            <a:pPr marL="285750" indent="-285750" algn="l">
              <a:buFont typeface="Arial"/>
              <a:buChar char="•"/>
            </a:pPr>
            <a:r>
              <a:rPr lang="en-US" sz="3400" dirty="0" smtClean="0"/>
              <a:t>Environmental impacts and mitigation requirements. No support from natural resources agencies</a:t>
            </a:r>
          </a:p>
          <a:p>
            <a:pPr marL="285750" indent="-285750" algn="l">
              <a:buFont typeface="Arial"/>
              <a:buChar char="•"/>
            </a:pPr>
            <a:endParaRPr lang="en-US" sz="3400" dirty="0"/>
          </a:p>
          <a:p>
            <a:pPr marL="285750" indent="-285750" algn="l">
              <a:buFont typeface="Arial"/>
              <a:buChar char="•"/>
            </a:pPr>
            <a:r>
              <a:rPr lang="en-US" sz="3400" dirty="0" smtClean="0"/>
              <a:t>Special designations (BLM’s Wild &amp; Scenic River recommendation)</a:t>
            </a:r>
          </a:p>
          <a:p>
            <a:pPr marL="285750" indent="-285750" algn="l">
              <a:buFont typeface="Arial"/>
              <a:buChar char="•"/>
            </a:pPr>
            <a:endParaRPr lang="en-US" sz="3400" dirty="0"/>
          </a:p>
          <a:p>
            <a:pPr marL="285750" indent="-285750" algn="l">
              <a:buFont typeface="Arial"/>
              <a:buChar char="•"/>
            </a:pPr>
            <a:r>
              <a:rPr lang="en-US" sz="3400" dirty="0" smtClean="0"/>
              <a:t>Hydropower mitigation (PG&amp;E’s reaction to proposed mitigation for loss of powerhouses is unknown)</a:t>
            </a:r>
          </a:p>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731" y="708344"/>
            <a:ext cx="1259602" cy="973329"/>
          </a:xfrm>
          <a:prstGeom prst="rect">
            <a:avLst/>
          </a:prstGeom>
        </p:spPr>
      </p:pic>
      <p:pic>
        <p:nvPicPr>
          <p:cNvPr id="6" name="Picture 5" descr="SJRG_Pwrhs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99868" y="2507514"/>
            <a:ext cx="2825032" cy="3419613"/>
          </a:xfrm>
          <a:prstGeom prst="rect">
            <a:avLst/>
          </a:prstGeom>
        </p:spPr>
      </p:pic>
    </p:spTree>
    <p:extLst>
      <p:ext uri="{BB962C8B-B14F-4D97-AF65-F5344CB8AC3E}">
        <p14:creationId xmlns:p14="http://schemas.microsoft.com/office/powerpoint/2010/main" val="1662939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sz="4000" dirty="0" smtClean="0"/>
              <a:t>Other Projects</a:t>
            </a:r>
            <a:endParaRPr lang="en-US" sz="4000" dirty="0"/>
          </a:p>
        </p:txBody>
      </p:sp>
      <p:sp>
        <p:nvSpPr>
          <p:cNvPr id="3" name="Subtitle 2"/>
          <p:cNvSpPr>
            <a:spLocks noGrp="1"/>
          </p:cNvSpPr>
          <p:nvPr>
            <p:ph type="subTitle" idx="1"/>
          </p:nvPr>
        </p:nvSpPr>
        <p:spPr>
          <a:xfrm>
            <a:off x="278297" y="2346758"/>
            <a:ext cx="8587408" cy="4213068"/>
          </a:xfrm>
        </p:spPr>
        <p:txBody>
          <a:bodyPr>
            <a:normAutofit fontScale="70000" lnSpcReduction="20000"/>
          </a:bodyPr>
          <a:lstStyle/>
          <a:p>
            <a:pPr algn="l"/>
            <a:r>
              <a:rPr lang="en-US" dirty="0" smtClean="0"/>
              <a:t>San Luis Dam Raise: No obvious project owner eligible for water bond funding</a:t>
            </a:r>
          </a:p>
          <a:p>
            <a:pPr algn="l"/>
            <a:endParaRPr lang="en-US" dirty="0"/>
          </a:p>
          <a:p>
            <a:pPr algn="l"/>
            <a:r>
              <a:rPr lang="en-US" dirty="0" smtClean="0"/>
              <a:t>Exchequer Dam: Raising dam violates the National Wild &amp; Scenic Rivers Act and is therefore ineligible for bond funding. Invading flood reservation needs Corps of Engineers approval (at minimum). No formal applications have been made.</a:t>
            </a:r>
          </a:p>
          <a:p>
            <a:pPr algn="l"/>
            <a:endParaRPr lang="en-US" dirty="0"/>
          </a:p>
          <a:p>
            <a:pPr algn="l"/>
            <a:r>
              <a:rPr lang="en-US" dirty="0" smtClean="0"/>
              <a:t>Centennial Dam: $300 to $500 million dollar project whose principal feature is to legally capture water currently held by another water-right and dam owner. Nevada Irrigation District is on an aggressive schedule to complete EIR and EIS for needed permits.</a:t>
            </a:r>
          </a:p>
          <a:p>
            <a:pPr algn="l"/>
            <a:endParaRPr lang="en-US" dirty="0"/>
          </a:p>
          <a:p>
            <a:pPr algn="l"/>
            <a:r>
              <a:rPr lang="en-US" dirty="0" smtClean="0"/>
              <a:t>Tulare Lake: Use of Tulare Lake for </a:t>
            </a:r>
            <a:r>
              <a:rPr lang="en-US" dirty="0" err="1" smtClean="0"/>
              <a:t>floodflows</a:t>
            </a:r>
            <a:r>
              <a:rPr lang="en-US" dirty="0" smtClean="0"/>
              <a:t>  and subsequent water use for potential CVP, SWP, local beneficiaries</a:t>
            </a:r>
            <a:r>
              <a:rPr lang="en-US" dirty="0" smtClean="0"/>
              <a:t>.</a:t>
            </a:r>
            <a:endParaRPr lang="en-US" dirty="0" smtClean="0"/>
          </a:p>
          <a:p>
            <a:pPr algn="l"/>
            <a:endParaRPr lang="en-US" dirty="0"/>
          </a:p>
          <a:p>
            <a:pPr algn="l"/>
            <a:r>
              <a:rPr lang="en-US" dirty="0" smtClean="0"/>
              <a:t>A small host of small projects, often involving groundwater.</a:t>
            </a:r>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Tree>
    <p:extLst>
      <p:ext uri="{BB962C8B-B14F-4D97-AF65-F5344CB8AC3E}">
        <p14:creationId xmlns:p14="http://schemas.microsoft.com/office/powerpoint/2010/main" val="2533293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normAutofit fontScale="90000"/>
          </a:bodyPr>
          <a:lstStyle/>
          <a:p>
            <a:r>
              <a:rPr lang="en-US" sz="4000" dirty="0" smtClean="0"/>
              <a:t>An </a:t>
            </a:r>
            <a:r>
              <a:rPr lang="en-US" sz="4000" dirty="0"/>
              <a:t>o</a:t>
            </a:r>
            <a:r>
              <a:rPr lang="en-US" sz="4000" dirty="0" smtClean="0"/>
              <a:t>bvious </a:t>
            </a:r>
            <a:r>
              <a:rPr lang="en-US" sz="4000" dirty="0"/>
              <a:t>c</a:t>
            </a:r>
            <a:r>
              <a:rPr lang="en-US" sz="4000" dirty="0" smtClean="0"/>
              <a:t>onclusion:</a:t>
            </a:r>
            <a:br>
              <a:rPr lang="en-US" sz="4000" dirty="0" smtClean="0"/>
            </a:br>
            <a:r>
              <a:rPr lang="en-US" sz="4000" dirty="0" smtClean="0"/>
              <a:t>we’ve reached “Peak Water” for many California watersheds</a:t>
            </a:r>
            <a:endParaRPr lang="en-US" sz="4000" dirty="0"/>
          </a:p>
        </p:txBody>
      </p:sp>
      <p:sp>
        <p:nvSpPr>
          <p:cNvPr id="3" name="Subtitle 2"/>
          <p:cNvSpPr>
            <a:spLocks noGrp="1"/>
          </p:cNvSpPr>
          <p:nvPr>
            <p:ph type="subTitle" idx="1"/>
          </p:nvPr>
        </p:nvSpPr>
        <p:spPr>
          <a:xfrm>
            <a:off x="4309062" y="2451099"/>
            <a:ext cx="4415838" cy="3846333"/>
          </a:xfrm>
        </p:spPr>
        <p:txBody>
          <a:bodyPr>
            <a:normAutofit fontScale="92500"/>
          </a:bodyPr>
          <a:lstStyle/>
          <a:p>
            <a:pPr marL="342900" indent="-342900" algn="l">
              <a:buFont typeface="Arial"/>
              <a:buChar char="•"/>
            </a:pPr>
            <a:r>
              <a:rPr lang="en-US" sz="2400" dirty="0" smtClean="0"/>
              <a:t>This concept is developed </a:t>
            </a:r>
            <a:r>
              <a:rPr lang="en-US" sz="2400" dirty="0"/>
              <a:t>in </a:t>
            </a:r>
            <a:r>
              <a:rPr lang="en-US" sz="2400" dirty="0" smtClean="0"/>
              <a:t>“Peak </a:t>
            </a:r>
            <a:r>
              <a:rPr lang="en-US" sz="2400" dirty="0"/>
              <a:t>water limits to freshwater withdrawal and </a:t>
            </a:r>
            <a:r>
              <a:rPr lang="en-US" sz="2400" dirty="0" smtClean="0"/>
              <a:t>use” </a:t>
            </a:r>
            <a:r>
              <a:rPr lang="en-US" sz="2400" dirty="0"/>
              <a:t>by Gleick </a:t>
            </a:r>
            <a:r>
              <a:rPr lang="en-US" sz="2400" dirty="0" smtClean="0"/>
              <a:t>&amp; </a:t>
            </a:r>
            <a:r>
              <a:rPr lang="en-US" sz="2400" dirty="0" err="1" smtClean="0"/>
              <a:t>Meena</a:t>
            </a:r>
            <a:r>
              <a:rPr lang="en-US" sz="2400" dirty="0" smtClean="0"/>
              <a:t> </a:t>
            </a:r>
            <a:r>
              <a:rPr lang="en-US" sz="2400" dirty="0" err="1" smtClean="0"/>
              <a:t>Palaniappan</a:t>
            </a:r>
            <a:r>
              <a:rPr lang="en-US" sz="2400" dirty="0" smtClean="0"/>
              <a:t>, Pacific Institute </a:t>
            </a:r>
            <a:r>
              <a:rPr lang="en-US" sz="1300" i="1" dirty="0" smtClean="0"/>
              <a:t>(the figures are from here)</a:t>
            </a:r>
          </a:p>
          <a:p>
            <a:pPr marL="342900" indent="-342900" algn="l">
              <a:buFont typeface="Arial"/>
              <a:buChar char="•"/>
            </a:pPr>
            <a:endParaRPr lang="en-US" sz="2400" dirty="0" smtClean="0"/>
          </a:p>
          <a:p>
            <a:pPr marL="342900" indent="-342900" algn="l">
              <a:buFont typeface="Arial"/>
              <a:buChar char="•"/>
            </a:pPr>
            <a:r>
              <a:rPr lang="en-US" sz="2400" dirty="0" smtClean="0"/>
              <a:t>Key watersheds are on the right end of the potential production curve making potential  watershed yield gains small</a:t>
            </a:r>
          </a:p>
          <a:p>
            <a:pPr algn="l"/>
            <a:endParaRPr lang="en-US" sz="2400" dirty="0"/>
          </a:p>
          <a:p>
            <a:pPr marL="342900" indent="-342900" algn="l">
              <a:buFont typeface="Arial"/>
              <a:buChar char="•"/>
            </a:pPr>
            <a:endParaRPr lang="en-US" sz="2400"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566" y="2522661"/>
            <a:ext cx="3894587" cy="3162522"/>
          </a:xfrm>
          <a:prstGeom prst="rect">
            <a:avLst/>
          </a:prstGeom>
        </p:spPr>
      </p:pic>
    </p:spTree>
    <p:extLst>
      <p:ext uri="{BB962C8B-B14F-4D97-AF65-F5344CB8AC3E}">
        <p14:creationId xmlns:p14="http://schemas.microsoft.com/office/powerpoint/2010/main" val="353018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914319"/>
            <a:ext cx="6755692" cy="960404"/>
          </a:xfrm>
        </p:spPr>
        <p:txBody>
          <a:bodyPr/>
          <a:lstStyle/>
          <a:p>
            <a:r>
              <a:rPr lang="en-US" dirty="0" smtClean="0"/>
              <a:t>Some Basics</a:t>
            </a:r>
            <a:endParaRPr lang="en-US" dirty="0"/>
          </a:p>
        </p:txBody>
      </p:sp>
      <p:sp>
        <p:nvSpPr>
          <p:cNvPr id="3" name="Subtitle 2"/>
          <p:cNvSpPr>
            <a:spLocks noGrp="1"/>
          </p:cNvSpPr>
          <p:nvPr>
            <p:ph type="subTitle" idx="1"/>
          </p:nvPr>
        </p:nvSpPr>
        <p:spPr>
          <a:xfrm>
            <a:off x="1627464" y="2021748"/>
            <a:ext cx="7214532" cy="4176522"/>
          </a:xfrm>
        </p:spPr>
        <p:txBody>
          <a:bodyPr>
            <a:normAutofit/>
          </a:bodyPr>
          <a:lstStyle/>
          <a:p>
            <a:pPr algn="l"/>
            <a:r>
              <a:rPr lang="en-US" sz="2400" dirty="0" smtClean="0"/>
              <a:t>Statewide water use: </a:t>
            </a:r>
          </a:p>
          <a:p>
            <a:pPr algn="l"/>
            <a:r>
              <a:rPr lang="en-US" sz="2400" dirty="0"/>
              <a:t>	</a:t>
            </a:r>
            <a:r>
              <a:rPr lang="en-US" sz="2400" dirty="0" smtClean="0"/>
              <a:t>40/42 million acre-feet per year</a:t>
            </a:r>
          </a:p>
          <a:p>
            <a:pPr algn="l"/>
            <a:endParaRPr lang="en-US" sz="2000" dirty="0" smtClean="0"/>
          </a:p>
          <a:p>
            <a:pPr algn="l"/>
            <a:r>
              <a:rPr lang="en-US" sz="2400" dirty="0" smtClean="0"/>
              <a:t>Demand profile: </a:t>
            </a:r>
          </a:p>
          <a:p>
            <a:pPr algn="l"/>
            <a:r>
              <a:rPr lang="en-US" sz="2400" dirty="0"/>
              <a:t>	</a:t>
            </a:r>
            <a:r>
              <a:rPr lang="en-US" sz="2400" dirty="0" smtClean="0"/>
              <a:t>80% agricultural, 20% urban</a:t>
            </a:r>
          </a:p>
          <a:p>
            <a:pPr algn="l"/>
            <a:endParaRPr lang="en-US" sz="2000" dirty="0" smtClean="0"/>
          </a:p>
          <a:p>
            <a:pPr algn="l"/>
            <a:r>
              <a:rPr lang="en-US" sz="2400" dirty="0" smtClean="0"/>
              <a:t>Source:</a:t>
            </a:r>
          </a:p>
          <a:p>
            <a:pPr algn="l"/>
            <a:r>
              <a:rPr lang="en-US" sz="2400" dirty="0" smtClean="0"/>
              <a:t>	Roughly 50% groundwater, 50% surface water </a:t>
            </a:r>
          </a:p>
          <a:p>
            <a:pPr algn="l"/>
            <a:r>
              <a:rPr lang="en-US" sz="2400" dirty="0"/>
              <a:t>	</a:t>
            </a:r>
            <a:r>
              <a:rPr lang="en-US" sz="2400" dirty="0" smtClean="0"/>
              <a:t>swinging with surface water availability</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3394" y="1195009"/>
            <a:ext cx="1069946" cy="973329"/>
          </a:xfrm>
          <a:prstGeom prst="rect">
            <a:avLst/>
          </a:prstGeom>
        </p:spPr>
      </p:pic>
    </p:spTree>
    <p:extLst>
      <p:ext uri="{BB962C8B-B14F-4D97-AF65-F5344CB8AC3E}">
        <p14:creationId xmlns:p14="http://schemas.microsoft.com/office/powerpoint/2010/main" val="226212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194" y="1330181"/>
            <a:ext cx="7256732" cy="973329"/>
          </a:xfrm>
        </p:spPr>
        <p:txBody>
          <a:bodyPr>
            <a:normAutofit fontScale="90000"/>
          </a:bodyPr>
          <a:lstStyle/>
          <a:p>
            <a:r>
              <a:rPr lang="en-US" sz="4000" dirty="0" smtClean="0"/>
              <a:t>And in some watersheds restoration is in the public interest, not increased water extractions</a:t>
            </a:r>
            <a:endParaRPr lang="en-US" sz="4000" dirty="0"/>
          </a:p>
        </p:txBody>
      </p:sp>
      <p:sp>
        <p:nvSpPr>
          <p:cNvPr id="3" name="Subtitle 2"/>
          <p:cNvSpPr>
            <a:spLocks noGrp="1"/>
          </p:cNvSpPr>
          <p:nvPr>
            <p:ph type="subTitle" idx="1"/>
          </p:nvPr>
        </p:nvSpPr>
        <p:spPr>
          <a:xfrm>
            <a:off x="4866198" y="2530613"/>
            <a:ext cx="3858702" cy="2431001"/>
          </a:xfrm>
        </p:spPr>
        <p:txBody>
          <a:bodyPr>
            <a:normAutofit/>
          </a:bodyPr>
          <a:lstStyle/>
          <a:p>
            <a:pPr marL="342900" indent="-342900" algn="l">
              <a:buFont typeface="Arial"/>
              <a:buChar char="•"/>
            </a:pPr>
            <a:endParaRPr lang="en-US" sz="2400" dirty="0" smtClean="0"/>
          </a:p>
          <a:p>
            <a:pPr marL="342900" indent="-342900" algn="l">
              <a:buFont typeface="Arial"/>
              <a:buChar char="•"/>
            </a:pPr>
            <a:endParaRPr lang="en-US" sz="2400"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1530" y="2633979"/>
            <a:ext cx="4167170" cy="398150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66198" y="3644886"/>
            <a:ext cx="3858702" cy="2896175"/>
          </a:xfrm>
          <a:prstGeom prst="rect">
            <a:avLst/>
          </a:prstGeom>
        </p:spPr>
      </p:pic>
    </p:spTree>
    <p:extLst>
      <p:ext uri="{BB962C8B-B14F-4D97-AF65-F5344CB8AC3E}">
        <p14:creationId xmlns:p14="http://schemas.microsoft.com/office/powerpoint/2010/main" val="3270590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sz="4000" dirty="0" smtClean="0"/>
              <a:t>And additional supply is costly</a:t>
            </a:r>
            <a:endParaRPr lang="en-US" sz="4000" dirty="0"/>
          </a:p>
        </p:txBody>
      </p:sp>
      <p:sp>
        <p:nvSpPr>
          <p:cNvPr id="3" name="Subtitle 2"/>
          <p:cNvSpPr>
            <a:spLocks noGrp="1"/>
          </p:cNvSpPr>
          <p:nvPr>
            <p:ph type="subTitle" idx="1"/>
          </p:nvPr>
        </p:nvSpPr>
        <p:spPr>
          <a:xfrm>
            <a:off x="4866198" y="2530613"/>
            <a:ext cx="3858702" cy="2431001"/>
          </a:xfrm>
        </p:spPr>
        <p:txBody>
          <a:bodyPr>
            <a:normAutofit/>
          </a:bodyPr>
          <a:lstStyle/>
          <a:p>
            <a:pPr marL="342900" indent="-342900" algn="l">
              <a:buFont typeface="Arial"/>
              <a:buChar char="•"/>
            </a:pPr>
            <a:endParaRPr lang="en-US" sz="2400" dirty="0" smtClean="0"/>
          </a:p>
          <a:p>
            <a:pPr marL="342900" indent="-342900" algn="l">
              <a:buFont typeface="Arial"/>
              <a:buChar char="•"/>
            </a:pPr>
            <a:r>
              <a:rPr lang="en-US" sz="2400" dirty="0" smtClean="0"/>
              <a:t>Key watersheds and key uses have reached the end of the “cost-effectiveness of new-supply” step-function curves</a:t>
            </a:r>
          </a:p>
          <a:p>
            <a:pPr marL="342900" indent="-342900" algn="l">
              <a:buFont typeface="Arial"/>
              <a:buChar char="•"/>
            </a:pPr>
            <a:endParaRPr lang="en-US" sz="2400"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2" y="2633980"/>
            <a:ext cx="4321967" cy="3448768"/>
          </a:xfrm>
          <a:prstGeom prst="rect">
            <a:avLst/>
          </a:prstGeom>
        </p:spPr>
      </p:pic>
    </p:spTree>
    <p:extLst>
      <p:ext uri="{BB962C8B-B14F-4D97-AF65-F5344CB8AC3E}">
        <p14:creationId xmlns:p14="http://schemas.microsoft.com/office/powerpoint/2010/main" val="2671100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588" y="1343459"/>
            <a:ext cx="7256732" cy="973329"/>
          </a:xfrm>
        </p:spPr>
        <p:txBody>
          <a:bodyPr>
            <a:normAutofit fontScale="90000"/>
          </a:bodyPr>
          <a:lstStyle/>
          <a:p>
            <a:r>
              <a:rPr lang="en-US" sz="4000" dirty="0" smtClean="0"/>
              <a:t>California’s recent response</a:t>
            </a:r>
            <a:r>
              <a:rPr lang="en-US" sz="4000" dirty="0"/>
              <a:t>:</a:t>
            </a:r>
            <a:r>
              <a:rPr lang="en-US" sz="4000" dirty="0" smtClean="0"/>
              <a:t> offer to subsidize public benefits of storage projects</a:t>
            </a:r>
            <a:endParaRPr lang="en-US" sz="4000" dirty="0"/>
          </a:p>
        </p:txBody>
      </p:sp>
      <p:sp>
        <p:nvSpPr>
          <p:cNvPr id="3" name="Subtitle 2"/>
          <p:cNvSpPr>
            <a:spLocks noGrp="1"/>
          </p:cNvSpPr>
          <p:nvPr>
            <p:ph type="subTitle" idx="1"/>
          </p:nvPr>
        </p:nvSpPr>
        <p:spPr>
          <a:xfrm>
            <a:off x="4367482" y="3049952"/>
            <a:ext cx="4415838" cy="3225013"/>
          </a:xfrm>
        </p:spPr>
        <p:txBody>
          <a:bodyPr>
            <a:normAutofit lnSpcReduction="10000"/>
          </a:bodyPr>
          <a:lstStyle/>
          <a:p>
            <a:pPr marL="342900" indent="-342900" algn="l">
              <a:buFont typeface="Arial"/>
              <a:buChar char="•"/>
            </a:pPr>
            <a:r>
              <a:rPr lang="en-US" sz="2400" dirty="0" smtClean="0"/>
              <a:t>Public benefits do not include agricultural and municipal &amp; industrial water uses.</a:t>
            </a:r>
          </a:p>
          <a:p>
            <a:pPr marL="342900" indent="-342900" algn="l">
              <a:buFont typeface="Arial"/>
              <a:buChar char="•"/>
            </a:pPr>
            <a:endParaRPr lang="en-US" sz="2400" dirty="0"/>
          </a:p>
          <a:p>
            <a:pPr marL="342900" indent="-342900" algn="l">
              <a:buFont typeface="Arial"/>
              <a:buChar char="•"/>
            </a:pPr>
            <a:r>
              <a:rPr lang="en-US" sz="2400" dirty="0" smtClean="0"/>
              <a:t>Water </a:t>
            </a:r>
            <a:r>
              <a:rPr lang="en-US" sz="2400" dirty="0" smtClean="0"/>
              <a:t>Commission </a:t>
            </a:r>
            <a:r>
              <a:rPr lang="en-US" sz="2400" dirty="0" smtClean="0"/>
              <a:t>staff seems disinclined to let supplicants just spin stories about their public benefit ideas</a:t>
            </a:r>
          </a:p>
          <a:p>
            <a:pPr marL="342900" indent="-342900" algn="l">
              <a:buFont typeface="Arial"/>
              <a:buChar char="•"/>
            </a:pPr>
            <a:endParaRPr lang="en-US" sz="2400"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0146" y="728894"/>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200000">
            <a:off x="430566" y="2781744"/>
            <a:ext cx="4816282" cy="2489024"/>
          </a:xfrm>
          <a:prstGeom prst="rect">
            <a:avLst/>
          </a:prstGeom>
        </p:spPr>
      </p:pic>
    </p:spTree>
    <p:extLst>
      <p:ext uri="{BB962C8B-B14F-4D97-AF65-F5344CB8AC3E}">
        <p14:creationId xmlns:p14="http://schemas.microsoft.com/office/powerpoint/2010/main" val="541579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sz="4000" dirty="0" smtClean="0"/>
              <a:t>California Water Commission</a:t>
            </a:r>
            <a:endParaRPr lang="en-US" sz="4000" dirty="0"/>
          </a:p>
        </p:txBody>
      </p:sp>
      <p:sp>
        <p:nvSpPr>
          <p:cNvPr id="3" name="Subtitle 2"/>
          <p:cNvSpPr>
            <a:spLocks noGrp="1"/>
          </p:cNvSpPr>
          <p:nvPr>
            <p:ph type="subTitle" idx="1"/>
          </p:nvPr>
        </p:nvSpPr>
        <p:spPr>
          <a:xfrm>
            <a:off x="3959750" y="2451099"/>
            <a:ext cx="4765150" cy="3846333"/>
          </a:xfrm>
        </p:spPr>
        <p:txBody>
          <a:bodyPr>
            <a:normAutofit fontScale="92500" lnSpcReduction="20000"/>
          </a:bodyPr>
          <a:lstStyle/>
          <a:p>
            <a:pPr marL="342900" indent="-342900" algn="l">
              <a:buFont typeface="Arial"/>
              <a:buChar char="•"/>
            </a:pPr>
            <a:r>
              <a:rPr lang="en-US" sz="2400" dirty="0" smtClean="0"/>
              <a:t>Responsible for allocating Prop. 1 funds for the environmental, water quality, and other public (taxpayer subsidized) benefits from new water surface or groundwater storage</a:t>
            </a:r>
          </a:p>
          <a:p>
            <a:pPr marL="342900" indent="-342900" algn="l">
              <a:buFont typeface="Arial"/>
              <a:buChar char="•"/>
            </a:pPr>
            <a:endParaRPr lang="en-US" sz="2400" dirty="0" smtClean="0"/>
          </a:p>
          <a:p>
            <a:pPr marL="342900" indent="-342900" algn="l">
              <a:buFont typeface="Arial"/>
              <a:buChar char="•"/>
            </a:pPr>
            <a:r>
              <a:rPr lang="en-US" sz="2400" dirty="0" smtClean="0"/>
              <a:t>$2.7 billion is likely to be awarded on the basis of comparative value</a:t>
            </a:r>
            <a:endParaRPr lang="en-US" sz="2400" dirty="0"/>
          </a:p>
          <a:p>
            <a:pPr marL="342900" indent="-342900" algn="l">
              <a:buFont typeface="Arial"/>
              <a:buChar char="•"/>
            </a:pPr>
            <a:endParaRPr lang="en-US" sz="2400" dirty="0"/>
          </a:p>
          <a:p>
            <a:pPr marL="342900" indent="-342900" algn="l">
              <a:buFont typeface="Arial"/>
              <a:buChar char="•"/>
            </a:pPr>
            <a:r>
              <a:rPr lang="en-US" sz="2400" dirty="0" smtClean="0"/>
              <a:t>Likely to rely on EIRs from project proponents, but others can offer advice</a:t>
            </a:r>
            <a:endParaRPr lang="en-US" sz="2400"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descr="2014-May-21-Water-Commission-Workshop-19-300x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66" y="2753104"/>
            <a:ext cx="3114365" cy="2076243"/>
          </a:xfrm>
          <a:prstGeom prst="rect">
            <a:avLst/>
          </a:prstGeom>
        </p:spPr>
      </p:pic>
    </p:spTree>
    <p:extLst>
      <p:ext uri="{BB962C8B-B14F-4D97-AF65-F5344CB8AC3E}">
        <p14:creationId xmlns:p14="http://schemas.microsoft.com/office/powerpoint/2010/main" val="2452428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sz="4000" dirty="0" smtClean="0"/>
              <a:t>California Water Commission</a:t>
            </a:r>
            <a:endParaRPr lang="en-US" sz="4000" dirty="0"/>
          </a:p>
        </p:txBody>
      </p:sp>
      <p:sp>
        <p:nvSpPr>
          <p:cNvPr id="3" name="Subtitle 2"/>
          <p:cNvSpPr>
            <a:spLocks noGrp="1"/>
          </p:cNvSpPr>
          <p:nvPr>
            <p:ph type="subTitle" idx="1"/>
          </p:nvPr>
        </p:nvSpPr>
        <p:spPr>
          <a:xfrm>
            <a:off x="4309062" y="2451100"/>
            <a:ext cx="4415838" cy="3632200"/>
          </a:xfrm>
        </p:spPr>
        <p:txBody>
          <a:bodyPr>
            <a:normAutofit/>
          </a:bodyPr>
          <a:lstStyle/>
          <a:p>
            <a:pPr marL="342900" indent="-342900" algn="l">
              <a:buFont typeface="Arial"/>
              <a:buChar char="•"/>
            </a:pPr>
            <a:r>
              <a:rPr lang="en-US" sz="2400" dirty="0" smtClean="0"/>
              <a:t>Will decide the maximum conditional eligibility grants early this summer.</a:t>
            </a:r>
          </a:p>
          <a:p>
            <a:pPr marL="342900" indent="-342900" algn="l">
              <a:buFont typeface="Arial"/>
              <a:buChar char="•"/>
            </a:pPr>
            <a:endParaRPr lang="en-US" sz="2400" dirty="0"/>
          </a:p>
          <a:p>
            <a:pPr marL="342900" indent="-342900" algn="l">
              <a:buFont typeface="Arial"/>
              <a:buChar char="•"/>
            </a:pPr>
            <a:r>
              <a:rPr lang="en-US" sz="2400" dirty="0" smtClean="0"/>
              <a:t>Money is not awarded until EIRs are done and permits secured.</a:t>
            </a:r>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descr="2014-May-21-Water-Commission-Workshop-19-300x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71" y="2451100"/>
            <a:ext cx="3501711" cy="2334474"/>
          </a:xfrm>
          <a:prstGeom prst="rect">
            <a:avLst/>
          </a:prstGeom>
        </p:spPr>
      </p:pic>
    </p:spTree>
    <p:extLst>
      <p:ext uri="{BB962C8B-B14F-4D97-AF65-F5344CB8AC3E}">
        <p14:creationId xmlns:p14="http://schemas.microsoft.com/office/powerpoint/2010/main" val="2025927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sz="4000" dirty="0" smtClean="0"/>
              <a:t>California Water Commission</a:t>
            </a:r>
            <a:endParaRPr lang="en-US" sz="4000" dirty="0"/>
          </a:p>
        </p:txBody>
      </p:sp>
      <p:sp>
        <p:nvSpPr>
          <p:cNvPr id="3" name="Subtitle 2"/>
          <p:cNvSpPr>
            <a:spLocks noGrp="1"/>
          </p:cNvSpPr>
          <p:nvPr>
            <p:ph type="subTitle" idx="1"/>
          </p:nvPr>
        </p:nvSpPr>
        <p:spPr>
          <a:xfrm>
            <a:off x="4309062" y="2451100"/>
            <a:ext cx="4415838" cy="3632200"/>
          </a:xfrm>
        </p:spPr>
        <p:txBody>
          <a:bodyPr>
            <a:normAutofit/>
          </a:bodyPr>
          <a:lstStyle/>
          <a:p>
            <a:pPr marL="342900" indent="-342900" algn="l">
              <a:buFont typeface="Arial"/>
              <a:buChar char="•"/>
            </a:pPr>
            <a:r>
              <a:rPr lang="en-US" sz="2400" dirty="0" smtClean="0"/>
              <a:t>Whether the Commission is able to spend most of its money or not, the statewide supply and San Joaquin Valley groundwater overdraft realities won’t be much affected  much</a:t>
            </a:r>
            <a:endParaRPr lang="en-US" sz="2400" dirty="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descr="2014-May-21-Water-Commission-Workshop-19-300x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71" y="2451100"/>
            <a:ext cx="3501711" cy="2334474"/>
          </a:xfrm>
          <a:prstGeom prst="rect">
            <a:avLst/>
          </a:prstGeom>
        </p:spPr>
      </p:pic>
    </p:spTree>
    <p:extLst>
      <p:ext uri="{BB962C8B-B14F-4D97-AF65-F5344CB8AC3E}">
        <p14:creationId xmlns:p14="http://schemas.microsoft.com/office/powerpoint/2010/main" val="2238074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normAutofit fontScale="90000"/>
          </a:bodyPr>
          <a:lstStyle/>
          <a:p>
            <a:r>
              <a:rPr lang="en-US" sz="4000" dirty="0" smtClean="0"/>
              <a:t>Back to Reality: </a:t>
            </a:r>
            <a:br>
              <a:rPr lang="en-US" sz="4000" dirty="0" smtClean="0"/>
            </a:br>
            <a:r>
              <a:rPr lang="en-US" sz="4000" dirty="0" smtClean="0"/>
              <a:t>some pointing positive</a:t>
            </a:r>
            <a:endParaRPr lang="en-US" sz="4000" dirty="0"/>
          </a:p>
        </p:txBody>
      </p:sp>
      <p:sp>
        <p:nvSpPr>
          <p:cNvPr id="3" name="Subtitle 2"/>
          <p:cNvSpPr>
            <a:spLocks noGrp="1"/>
          </p:cNvSpPr>
          <p:nvPr>
            <p:ph type="subTitle" idx="1"/>
          </p:nvPr>
        </p:nvSpPr>
        <p:spPr>
          <a:xfrm>
            <a:off x="357809" y="2449002"/>
            <a:ext cx="4707171" cy="4222142"/>
          </a:xfrm>
        </p:spPr>
        <p:txBody>
          <a:bodyPr>
            <a:noAutofit/>
          </a:bodyPr>
          <a:lstStyle/>
          <a:p>
            <a:pPr algn="l"/>
            <a:r>
              <a:rPr lang="en-US" sz="1400" dirty="0" smtClean="0"/>
              <a:t>The state’s recently passed groundwater legislation (SGMA) is going to force realistic assessments of groundwater and surface water availability and living within supply means</a:t>
            </a:r>
          </a:p>
          <a:p>
            <a:endParaRPr lang="en-US" sz="1400" dirty="0"/>
          </a:p>
          <a:p>
            <a:pPr algn="l"/>
            <a:r>
              <a:rPr lang="en-US" sz="1400" dirty="0" smtClean="0"/>
              <a:t>The only realistic and sufficient tool for the big agricultural groundwater </a:t>
            </a:r>
            <a:r>
              <a:rPr lang="en-US" sz="1400" dirty="0" err="1" smtClean="0"/>
              <a:t>overdrafters</a:t>
            </a:r>
            <a:r>
              <a:rPr lang="en-US" sz="1400" dirty="0" smtClean="0"/>
              <a:t> will be demand reductions. Little can be done with supply augmentations.</a:t>
            </a:r>
          </a:p>
          <a:p>
            <a:pPr algn="l"/>
            <a:endParaRPr lang="en-US" sz="1400" dirty="0"/>
          </a:p>
          <a:p>
            <a:pPr algn="l"/>
            <a:r>
              <a:rPr lang="en-US" sz="1400" dirty="0" smtClean="0"/>
              <a:t>Urban water suppliers able to command higher retail prices for water will find investments in conservation, recycling, transfers, system </a:t>
            </a:r>
            <a:r>
              <a:rPr lang="en-US" sz="1400" dirty="0" err="1" smtClean="0"/>
              <a:t>repoerations</a:t>
            </a:r>
            <a:r>
              <a:rPr lang="en-US" sz="1400" dirty="0" smtClean="0"/>
              <a:t>, and yes, a little in storage (often </a:t>
            </a:r>
            <a:r>
              <a:rPr lang="en-US" sz="1400" dirty="0" err="1" smtClean="0"/>
              <a:t>groudwater</a:t>
            </a:r>
            <a:r>
              <a:rPr lang="en-US" sz="1400" dirty="0" smtClean="0"/>
              <a:t>) to be useful in increasing supply reliability and augmentations.</a:t>
            </a:r>
          </a:p>
          <a:p>
            <a:pPr algn="l"/>
            <a:endParaRPr lang="en-US" sz="1400" dirty="0"/>
          </a:p>
          <a:p>
            <a:pPr algn="l"/>
            <a:r>
              <a:rPr lang="en-US" sz="1400" dirty="0" smtClean="0"/>
              <a:t>Californian’s will have to be creative, but solutions for most economically reasonable needs will find their way forward. The prospects for restoring key rivers and watersheds remain clouded and need to be addressed.</a:t>
            </a:r>
          </a:p>
          <a:p>
            <a:pPr algn="l"/>
            <a:endParaRPr lang="en-US" sz="1400" dirty="0"/>
          </a:p>
          <a:p>
            <a:pPr algn="l"/>
            <a:endParaRPr lang="en-US" sz="1400" dirty="0" smtClean="0"/>
          </a:p>
          <a:p>
            <a:endParaRPr lang="en-US" sz="1400" dirty="0" smtClean="0"/>
          </a:p>
          <a:p>
            <a:endParaRPr lang="en-US" sz="1400" dirty="0"/>
          </a:p>
          <a:p>
            <a:endParaRPr lang="en-US" sz="1400"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67739" y="2560321"/>
            <a:ext cx="3554232" cy="2369488"/>
          </a:xfrm>
          <a:prstGeom prst="rect">
            <a:avLst/>
          </a:prstGeom>
        </p:spPr>
      </p:pic>
    </p:spTree>
    <p:extLst>
      <p:ext uri="{BB962C8B-B14F-4D97-AF65-F5344CB8AC3E}">
        <p14:creationId xmlns:p14="http://schemas.microsoft.com/office/powerpoint/2010/main" val="759930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168" y="1195009"/>
            <a:ext cx="7256732" cy="973329"/>
          </a:xfrm>
        </p:spPr>
        <p:txBody>
          <a:bodyPr/>
          <a:lstStyle/>
          <a:p>
            <a:r>
              <a:rPr lang="en-US" sz="3200" dirty="0" smtClean="0"/>
              <a:t>Thoughts For The Day</a:t>
            </a:r>
            <a:endParaRPr lang="en-US" sz="3200" dirty="0"/>
          </a:p>
        </p:txBody>
      </p:sp>
      <p:sp>
        <p:nvSpPr>
          <p:cNvPr id="3" name="Subtitle 2"/>
          <p:cNvSpPr>
            <a:spLocks noGrp="1"/>
          </p:cNvSpPr>
          <p:nvPr>
            <p:ph type="subTitle" idx="1"/>
          </p:nvPr>
        </p:nvSpPr>
        <p:spPr>
          <a:xfrm>
            <a:off x="493889" y="2839781"/>
            <a:ext cx="3273778" cy="3322479"/>
          </a:xfrm>
        </p:spPr>
        <p:txBody>
          <a:bodyPr>
            <a:normAutofit fontScale="85000" lnSpcReduction="10000"/>
          </a:bodyPr>
          <a:lstStyle/>
          <a:p>
            <a:r>
              <a:rPr lang="en-US" sz="2000" i="1" dirty="0" smtClean="0"/>
              <a:t>“…the problem isn’t that we don’t have enough reservoirs,</a:t>
            </a:r>
          </a:p>
          <a:p>
            <a:r>
              <a:rPr lang="en-US" sz="2000" i="1" dirty="0" smtClean="0"/>
              <a:t>the problem is that there isn’t enough water in them.”</a:t>
            </a:r>
          </a:p>
          <a:p>
            <a:endParaRPr lang="en-US" sz="2000" dirty="0" smtClean="0"/>
          </a:p>
          <a:p>
            <a:r>
              <a:rPr lang="en-US" sz="2000" dirty="0" smtClean="0"/>
              <a:t>John </a:t>
            </a:r>
            <a:r>
              <a:rPr lang="en-US" sz="2000" dirty="0" err="1" smtClean="0"/>
              <a:t>Holdren</a:t>
            </a:r>
            <a:r>
              <a:rPr lang="en-US" sz="2000" dirty="0" smtClean="0"/>
              <a:t>, White House Science Advisor</a:t>
            </a:r>
          </a:p>
          <a:p>
            <a:endParaRPr lang="en-US" sz="2000" dirty="0"/>
          </a:p>
          <a:p>
            <a:pPr algn="l"/>
            <a:r>
              <a:rPr lang="en-US" sz="2000" i="1" dirty="0" smtClean="0"/>
              <a:t>“It’s hard to dam your way to Paradise in California anymore.”</a:t>
            </a:r>
          </a:p>
          <a:p>
            <a:pPr algn="l"/>
            <a:endParaRPr lang="en-US" sz="2000" i="1" dirty="0" smtClean="0"/>
          </a:p>
          <a:p>
            <a:r>
              <a:rPr lang="en-US" sz="2000" dirty="0" smtClean="0"/>
              <a:t>Ronald Stork, Friends of the River</a:t>
            </a:r>
            <a:endParaRPr lang="en-US" sz="2000" dirty="0"/>
          </a:p>
          <a:p>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pic>
        <p:nvPicPr>
          <p:cNvPr id="8" name="Picture 7" descr="millerton-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06056" y="2839782"/>
            <a:ext cx="4549220" cy="2561325"/>
          </a:xfrm>
          <a:prstGeom prst="rect">
            <a:avLst/>
          </a:prstGeom>
        </p:spPr>
      </p:pic>
    </p:spTree>
    <p:extLst>
      <p:ext uri="{BB962C8B-B14F-4D97-AF65-F5344CB8AC3E}">
        <p14:creationId xmlns:p14="http://schemas.microsoft.com/office/powerpoint/2010/main" val="2376042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168" y="1368778"/>
            <a:ext cx="7069053" cy="4741333"/>
          </a:xfrm>
        </p:spPr>
        <p:txBody>
          <a:bodyPr>
            <a:normAutofit fontScale="77500" lnSpcReduction="20000"/>
          </a:bodyPr>
          <a:lstStyle/>
          <a:p>
            <a:r>
              <a:rPr lang="en-US" dirty="0" smtClean="0"/>
              <a:t>For more information, contact:</a:t>
            </a:r>
          </a:p>
          <a:p>
            <a:endParaRPr lang="en-US" dirty="0"/>
          </a:p>
          <a:p>
            <a:r>
              <a:rPr lang="en-US" dirty="0" smtClean="0"/>
              <a:t>Steve Evans </a:t>
            </a:r>
          </a:p>
          <a:p>
            <a:r>
              <a:rPr lang="en-US" dirty="0" smtClean="0"/>
              <a:t>Consultant – Friends of the River</a:t>
            </a:r>
          </a:p>
          <a:p>
            <a:r>
              <a:rPr lang="en-US" dirty="0" smtClean="0"/>
              <a:t>Phone: (916) 708-3155</a:t>
            </a:r>
          </a:p>
          <a:p>
            <a:r>
              <a:rPr lang="en-US" dirty="0" smtClean="0"/>
              <a:t>Email: </a:t>
            </a:r>
            <a:r>
              <a:rPr lang="en-US" dirty="0" smtClean="0">
                <a:hlinkClick r:id="rId2"/>
              </a:rPr>
              <a:t>sevans@friendsoftheriver.org</a:t>
            </a:r>
            <a:endParaRPr lang="en-US" dirty="0" smtClean="0"/>
          </a:p>
          <a:p>
            <a:endParaRPr lang="en-US" dirty="0"/>
          </a:p>
          <a:p>
            <a:r>
              <a:rPr lang="en-US" dirty="0" smtClean="0"/>
              <a:t>Ron Stork</a:t>
            </a:r>
          </a:p>
          <a:p>
            <a:r>
              <a:rPr lang="en-US" dirty="0" smtClean="0"/>
              <a:t>Senior Policy Advocate – Friends of the River</a:t>
            </a:r>
          </a:p>
          <a:p>
            <a:r>
              <a:rPr lang="en-US" dirty="0" smtClean="0"/>
              <a:t>Phone: (916) 442-3155 x220</a:t>
            </a:r>
          </a:p>
          <a:p>
            <a:r>
              <a:rPr lang="en-US" dirty="0" smtClean="0"/>
              <a:t>Email: </a:t>
            </a:r>
            <a:r>
              <a:rPr lang="en-US" dirty="0" smtClean="0">
                <a:hlinkClick r:id="rId3"/>
              </a:rPr>
              <a:t>rstork@friendsoftheriver.org</a:t>
            </a:r>
            <a:endParaRPr lang="en-US" dirty="0" smtClean="0"/>
          </a:p>
          <a:p>
            <a:endParaRPr lang="en-US" dirty="0"/>
          </a:p>
          <a:p>
            <a:r>
              <a:rPr lang="en-US" dirty="0" smtClean="0"/>
              <a:t>For referenced fact sheets and other information on proposed dams, visit,</a:t>
            </a:r>
          </a:p>
          <a:p>
            <a:r>
              <a:rPr lang="en-US" dirty="0" smtClean="0">
                <a:hlinkClick r:id="rId4"/>
              </a:rPr>
              <a:t>www.friendsoftheriver.org</a:t>
            </a:r>
            <a:endParaRPr lang="en-US" dirty="0" smtClean="0"/>
          </a:p>
          <a:p>
            <a:endParaRPr lang="en-US" dirty="0"/>
          </a:p>
          <a:p>
            <a:endParaRPr lang="en-US" dirty="0" smtClean="0"/>
          </a:p>
        </p:txBody>
      </p:sp>
      <p:pic>
        <p:nvPicPr>
          <p:cNvPr id="4" name="Picture 3" descr="FOR Logo 2015.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Tree>
    <p:extLst>
      <p:ext uri="{BB962C8B-B14F-4D97-AF65-F5344CB8AC3E}">
        <p14:creationId xmlns:p14="http://schemas.microsoft.com/office/powerpoint/2010/main" val="3741330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838818"/>
            <a:ext cx="6755692" cy="960404"/>
          </a:xfrm>
        </p:spPr>
        <p:txBody>
          <a:bodyPr/>
          <a:lstStyle/>
          <a:p>
            <a:r>
              <a:rPr lang="en-US" dirty="0" smtClean="0"/>
              <a:t>More Basics</a:t>
            </a:r>
            <a:endParaRPr lang="en-US" dirty="0"/>
          </a:p>
        </p:txBody>
      </p:sp>
      <p:sp>
        <p:nvSpPr>
          <p:cNvPr id="3" name="Subtitle 2"/>
          <p:cNvSpPr>
            <a:spLocks noGrp="1"/>
          </p:cNvSpPr>
          <p:nvPr>
            <p:ph type="subTitle" idx="1"/>
          </p:nvPr>
        </p:nvSpPr>
        <p:spPr>
          <a:xfrm>
            <a:off x="1677797" y="2046914"/>
            <a:ext cx="7273255" cy="4647501"/>
          </a:xfrm>
        </p:spPr>
        <p:txBody>
          <a:bodyPr>
            <a:normAutofit/>
          </a:bodyPr>
          <a:lstStyle/>
          <a:p>
            <a:pPr algn="l"/>
            <a:r>
              <a:rPr lang="en-US" sz="2000" dirty="0" smtClean="0"/>
              <a:t>Central Valley Project (CVP): </a:t>
            </a:r>
          </a:p>
          <a:p>
            <a:pPr algn="l"/>
            <a:r>
              <a:rPr lang="en-US" sz="2000" dirty="0"/>
              <a:t>	7</a:t>
            </a:r>
            <a:r>
              <a:rPr lang="en-US" sz="2000" dirty="0" smtClean="0"/>
              <a:t> million acre-feet per year deliveries</a:t>
            </a:r>
          </a:p>
          <a:p>
            <a:pPr algn="l"/>
            <a:r>
              <a:rPr lang="en-US" sz="2000" dirty="0"/>
              <a:t>	</a:t>
            </a:r>
            <a:r>
              <a:rPr lang="en-US" sz="2000" dirty="0" smtClean="0"/>
              <a:t>9 million acre-feet per year control</a:t>
            </a:r>
          </a:p>
          <a:p>
            <a:pPr algn="l"/>
            <a:r>
              <a:rPr lang="en-US" sz="2000" dirty="0"/>
              <a:t>	</a:t>
            </a:r>
            <a:r>
              <a:rPr lang="en-US" sz="2000" dirty="0" smtClean="0"/>
              <a:t>Unpaid CVP reimbursable costs approximately $1.3 			billion</a:t>
            </a:r>
          </a:p>
          <a:p>
            <a:pPr algn="l"/>
            <a:r>
              <a:rPr lang="en-US" sz="2000" dirty="0"/>
              <a:t>	</a:t>
            </a:r>
            <a:endParaRPr lang="en-US" sz="2000" dirty="0" smtClean="0"/>
          </a:p>
          <a:p>
            <a:pPr algn="l"/>
            <a:r>
              <a:rPr lang="en-US" sz="2000" dirty="0" smtClean="0"/>
              <a:t>State Water Project (SWP): </a:t>
            </a:r>
          </a:p>
          <a:p>
            <a:pPr algn="l"/>
            <a:r>
              <a:rPr lang="en-US" sz="2000" dirty="0"/>
              <a:t>	</a:t>
            </a:r>
            <a:r>
              <a:rPr lang="en-US" sz="2000" dirty="0" smtClean="0"/>
              <a:t>Average deliveries more than 2 million acre-feet/year</a:t>
            </a:r>
          </a:p>
          <a:p>
            <a:pPr algn="l"/>
            <a:endParaRPr lang="en-US" sz="2000" dirty="0" smtClean="0"/>
          </a:p>
          <a:p>
            <a:pPr algn="l"/>
            <a:r>
              <a:rPr lang="en-US" sz="2000" dirty="0" smtClean="0"/>
              <a:t>Average Groundwater Overdraft</a:t>
            </a:r>
          </a:p>
          <a:p>
            <a:pPr algn="l"/>
            <a:r>
              <a:rPr lang="en-US" sz="2000" dirty="0" smtClean="0"/>
              <a:t>	2 million acre-feet per year</a:t>
            </a:r>
          </a:p>
          <a:p>
            <a:pPr algn="l"/>
            <a:r>
              <a:rPr lang="en-US" sz="2000" dirty="0"/>
              <a:t>	</a:t>
            </a:r>
            <a:r>
              <a:rPr lang="en-US" sz="2000" dirty="0" smtClean="0"/>
              <a:t>(mostly San Joaquin Valley)</a:t>
            </a:r>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Tree>
    <p:extLst>
      <p:ext uri="{BB962C8B-B14F-4D97-AF65-F5344CB8AC3E}">
        <p14:creationId xmlns:p14="http://schemas.microsoft.com/office/powerpoint/2010/main" val="201042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1207934"/>
            <a:ext cx="6755692" cy="960404"/>
          </a:xfrm>
        </p:spPr>
        <p:txBody>
          <a:bodyPr>
            <a:normAutofit fontScale="90000"/>
          </a:bodyPr>
          <a:lstStyle/>
          <a:p>
            <a:r>
              <a:rPr lang="en-US" dirty="0" smtClean="0"/>
              <a:t>Statewide Storage </a:t>
            </a:r>
            <a:r>
              <a:rPr lang="en-US" dirty="0" err="1" smtClean="0"/>
              <a:t>Factlets</a:t>
            </a:r>
            <a:endParaRPr lang="en-US" dirty="0"/>
          </a:p>
        </p:txBody>
      </p:sp>
      <p:sp>
        <p:nvSpPr>
          <p:cNvPr id="3" name="Subtitle 2"/>
          <p:cNvSpPr>
            <a:spLocks noGrp="1"/>
          </p:cNvSpPr>
          <p:nvPr>
            <p:ph type="subTitle" idx="1"/>
          </p:nvPr>
        </p:nvSpPr>
        <p:spPr>
          <a:xfrm>
            <a:off x="1468169" y="2323750"/>
            <a:ext cx="7449328" cy="4362276"/>
          </a:xfrm>
        </p:spPr>
        <p:txBody>
          <a:bodyPr>
            <a:noAutofit/>
          </a:bodyPr>
          <a:lstStyle/>
          <a:p>
            <a:pPr algn="l"/>
            <a:r>
              <a:rPr lang="en-US" sz="2200" dirty="0" smtClean="0"/>
              <a:t>Statewide Surface Storage </a:t>
            </a:r>
          </a:p>
          <a:p>
            <a:pPr algn="l"/>
            <a:r>
              <a:rPr lang="en-US" sz="2200" dirty="0"/>
              <a:t>	</a:t>
            </a:r>
            <a:r>
              <a:rPr lang="en-US" sz="2200" dirty="0" smtClean="0"/>
              <a:t>42 million acre-feet</a:t>
            </a:r>
          </a:p>
          <a:p>
            <a:pPr algn="l"/>
            <a:r>
              <a:rPr lang="en-US" sz="2200" dirty="0"/>
              <a:t>	</a:t>
            </a:r>
            <a:endParaRPr lang="en-US" sz="2200" dirty="0" smtClean="0"/>
          </a:p>
          <a:p>
            <a:pPr algn="l"/>
            <a:r>
              <a:rPr lang="en-US" sz="2200" dirty="0" smtClean="0"/>
              <a:t>Central Valley Groundwater</a:t>
            </a:r>
          </a:p>
          <a:p>
            <a:pPr algn="l"/>
            <a:r>
              <a:rPr lang="en-US" sz="2200" dirty="0" smtClean="0"/>
              <a:t>	683 million acre-feet (1975 California Water Atlas)</a:t>
            </a:r>
          </a:p>
          <a:p>
            <a:pPr algn="l"/>
            <a:endParaRPr lang="en-US" sz="2200" dirty="0"/>
          </a:p>
          <a:p>
            <a:pPr algn="l"/>
            <a:r>
              <a:rPr lang="en-US" sz="2200" dirty="0" smtClean="0"/>
              <a:t>Urban Southern California (San Gabriel, San Fernando, Santa 	Anna, San Jacinto river and mountain watersheds) </a:t>
            </a:r>
            <a:r>
              <a:rPr lang="en-US" sz="2200" dirty="0"/>
              <a:t>	109 million acre-feet</a:t>
            </a:r>
          </a:p>
          <a:p>
            <a:pPr algn="l"/>
            <a:r>
              <a:rPr lang="en-US" sz="2200" dirty="0" smtClean="0"/>
              <a:t>	(1975 California Water Atlas)</a:t>
            </a:r>
          </a:p>
          <a:p>
            <a:pPr algn="l"/>
            <a:r>
              <a:rPr lang="en-US" sz="2000" dirty="0"/>
              <a:t>	</a:t>
            </a:r>
            <a:endParaRPr lang="en-US" sz="2000"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Tree>
    <p:extLst>
      <p:ext uri="{BB962C8B-B14F-4D97-AF65-F5344CB8AC3E}">
        <p14:creationId xmlns:p14="http://schemas.microsoft.com/office/powerpoint/2010/main" val="295846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
        <p:nvSpPr>
          <p:cNvPr id="6" name="Title 5"/>
          <p:cNvSpPr>
            <a:spLocks noGrp="1"/>
          </p:cNvSpPr>
          <p:nvPr>
            <p:ph type="title"/>
          </p:nvPr>
        </p:nvSpPr>
        <p:spPr>
          <a:xfrm>
            <a:off x="416859" y="2168338"/>
            <a:ext cx="4313891" cy="702396"/>
          </a:xfrm>
        </p:spPr>
        <p:txBody>
          <a:bodyPr/>
          <a:lstStyle/>
          <a:p>
            <a:r>
              <a:rPr lang="en-US" dirty="0" smtClean="0"/>
              <a:t>Cal Fed Investigation Dams</a:t>
            </a:r>
            <a:endParaRPr lang="en-US" dirty="0"/>
          </a:p>
        </p:txBody>
      </p:sp>
      <p:sp>
        <p:nvSpPr>
          <p:cNvPr id="7" name="Text Placeholder 6"/>
          <p:cNvSpPr>
            <a:spLocks noGrp="1"/>
          </p:cNvSpPr>
          <p:nvPr>
            <p:ph type="body" sz="half" idx="2"/>
          </p:nvPr>
        </p:nvSpPr>
        <p:spPr/>
        <p:txBody>
          <a:bodyPr>
            <a:normAutofit fontScale="85000" lnSpcReduction="10000"/>
          </a:bodyPr>
          <a:lstStyle/>
          <a:p>
            <a:endParaRPr lang="en-US" dirty="0" smtClean="0"/>
          </a:p>
          <a:p>
            <a:r>
              <a:rPr lang="en-US" sz="1900" dirty="0" smtClean="0"/>
              <a:t>Storage: Approximately 4 million acre-feet</a:t>
            </a:r>
          </a:p>
          <a:p>
            <a:endParaRPr lang="en-US" sz="1900" dirty="0" smtClean="0"/>
          </a:p>
          <a:p>
            <a:r>
              <a:rPr lang="en-US" sz="1900" dirty="0" smtClean="0"/>
              <a:t>Yield: Approximately 400 thousand acre feet average annual. </a:t>
            </a:r>
            <a:r>
              <a:rPr lang="en-US" sz="1300" dirty="0" smtClean="0"/>
              <a:t>(Sacramento Bee numbers here. Other estimates might nearly double this assessment.) </a:t>
            </a:r>
            <a:r>
              <a:rPr lang="en-US" sz="1900" dirty="0" smtClean="0"/>
              <a:t>Cost $8.9 billion (Sac Bee numbers)</a:t>
            </a:r>
          </a:p>
          <a:p>
            <a:endParaRPr lang="en-US" sz="1900" dirty="0"/>
          </a:p>
          <a:p>
            <a:r>
              <a:rPr lang="en-US" sz="1900" dirty="0" smtClean="0"/>
              <a:t>Representing an increase in statewide storage of 10% and increasing average annual water supply of 1% (or 2%).</a:t>
            </a:r>
          </a:p>
          <a:p>
            <a:pPr algn="r"/>
            <a:r>
              <a:rPr lang="en-US" sz="1100" dirty="0" smtClean="0"/>
              <a:t>Map courtesy of the Sacramento Bee</a:t>
            </a:r>
            <a:endParaRPr lang="en-US" sz="1100" dirty="0"/>
          </a:p>
        </p:txBody>
      </p:sp>
      <p:graphicFrame>
        <p:nvGraphicFramePr>
          <p:cNvPr id="3" name="Table 2"/>
          <p:cNvGraphicFramePr>
            <a:graphicFrameLocks noGrp="1"/>
          </p:cNvGraphicFramePr>
          <p:nvPr>
            <p:extLst>
              <p:ext uri="{D42A27DB-BD31-4B8C-83A1-F6EECF244321}">
                <p14:modId xmlns:p14="http://schemas.microsoft.com/office/powerpoint/2010/main" val="1251937429"/>
              </p:ext>
            </p:extLst>
          </p:nvPr>
        </p:nvGraphicFramePr>
        <p:xfrm>
          <a:off x="1757239" y="6069613"/>
          <a:ext cx="6329748" cy="457200"/>
        </p:xfrm>
        <a:graphic>
          <a:graphicData uri="http://schemas.openxmlformats.org/drawingml/2006/table">
            <a:tbl>
              <a:tblPr/>
              <a:tblGrid>
                <a:gridCol w="1220853">
                  <a:extLst>
                    <a:ext uri="{9D8B030D-6E8A-4147-A177-3AD203B41FA5}">
                      <a16:colId xmlns:a16="http://schemas.microsoft.com/office/drawing/2014/main" val="20000"/>
                    </a:ext>
                  </a:extLst>
                </a:gridCol>
                <a:gridCol w="1266737">
                  <a:extLst>
                    <a:ext uri="{9D8B030D-6E8A-4147-A177-3AD203B41FA5}">
                      <a16:colId xmlns:a16="http://schemas.microsoft.com/office/drawing/2014/main" val="20001"/>
                    </a:ext>
                  </a:extLst>
                </a:gridCol>
                <a:gridCol w="3842158">
                  <a:extLst>
                    <a:ext uri="{9D8B030D-6E8A-4147-A177-3AD203B41FA5}">
                      <a16:colId xmlns:a16="http://schemas.microsoft.com/office/drawing/2014/main" val="20002"/>
                    </a:ext>
                  </a:extLst>
                </a:gridCol>
              </a:tblGrid>
              <a:tr h="457200">
                <a:tc>
                  <a:txBody>
                    <a:bodyPr/>
                    <a:lstStyle/>
                    <a:p>
                      <a:pPr marL="0" marR="0">
                        <a:lnSpc>
                          <a:spcPct val="98000"/>
                        </a:lnSpc>
                        <a:spcBef>
                          <a:spcPts val="0"/>
                        </a:spcBef>
                        <a:spcAft>
                          <a:spcPts val="0"/>
                        </a:spcAft>
                        <a:tabLst>
                          <a:tab pos="507365" algn="ctr"/>
                        </a:tabLst>
                      </a:pPr>
                      <a:r>
                        <a:rPr lang="en-US" sz="1150" dirty="0">
                          <a:effectLst/>
                          <a:latin typeface="Calibri"/>
                          <a:ea typeface="Times New Roman"/>
                        </a:rPr>
                        <a:t>	</a:t>
                      </a:r>
                      <a:r>
                        <a:rPr lang="en-US" sz="1150" b="1" dirty="0">
                          <a:effectLst/>
                          <a:latin typeface="Calibri"/>
                          <a:ea typeface="Times New Roman"/>
                        </a:rPr>
                        <a:t>Total</a:t>
                      </a:r>
                      <a:endParaRPr lang="en-US" sz="1200" b="1" dirty="0">
                        <a:effectLst/>
                        <a:latin typeface="Times New Roman"/>
                        <a:ea typeface="Times New Roman"/>
                      </a:endParaRPr>
                    </a:p>
                  </a:txBody>
                  <a:tcPr marL="76200" marR="76200" marT="7620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98000"/>
                        </a:lnSpc>
                        <a:spcBef>
                          <a:spcPts val="0"/>
                        </a:spcBef>
                        <a:spcAft>
                          <a:spcPts val="0"/>
                        </a:spcAft>
                        <a:tabLst>
                          <a:tab pos="535940" algn="ctr"/>
                        </a:tabLst>
                      </a:pPr>
                      <a:r>
                        <a:rPr lang="en-US" sz="1150" b="1" dirty="0" smtClean="0">
                          <a:effectLst/>
                          <a:latin typeface="Calibri"/>
                          <a:ea typeface="Times New Roman"/>
                        </a:rPr>
                        <a:t>6,108,000</a:t>
                      </a:r>
                      <a:endParaRPr lang="en-US" sz="1200" b="1" dirty="0">
                        <a:effectLst/>
                        <a:latin typeface="Times New Roman"/>
                        <a:ea typeface="Times New Roman"/>
                      </a:endParaRPr>
                    </a:p>
                  </a:txBody>
                  <a:tcPr marL="76200" marR="76200" marT="7620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8000"/>
                        </a:lnSpc>
                        <a:spcBef>
                          <a:spcPts val="0"/>
                        </a:spcBef>
                        <a:spcAft>
                          <a:spcPts val="0"/>
                        </a:spcAft>
                      </a:pPr>
                      <a:r>
                        <a:rPr lang="en-US" sz="1150" b="1" dirty="0">
                          <a:effectLst/>
                          <a:latin typeface="Calibri"/>
                          <a:ea typeface="Times New Roman"/>
                        </a:rPr>
                        <a:t>Surface storage total: 1,136,000 acre-feet </a:t>
                      </a:r>
                      <a:endParaRPr lang="en-US" sz="1200" b="1" dirty="0">
                        <a:effectLst/>
                        <a:latin typeface="Times New Roman"/>
                        <a:ea typeface="Times New Roman"/>
                      </a:endParaRPr>
                    </a:p>
                    <a:p>
                      <a:pPr marL="0" marR="0">
                        <a:lnSpc>
                          <a:spcPct val="98000"/>
                        </a:lnSpc>
                        <a:spcBef>
                          <a:spcPts val="0"/>
                        </a:spcBef>
                        <a:spcAft>
                          <a:spcPts val="0"/>
                        </a:spcAft>
                      </a:pPr>
                      <a:r>
                        <a:rPr lang="en-US" sz="1150" b="1" dirty="0">
                          <a:effectLst/>
                          <a:latin typeface="Calibri"/>
                          <a:ea typeface="Times New Roman"/>
                        </a:rPr>
                        <a:t>Groundwater storage total: 4,972,000 acre-feet </a:t>
                      </a:r>
                      <a:endParaRPr lang="en-US" sz="1200" b="1" dirty="0">
                        <a:effectLst/>
                        <a:latin typeface="Times New Roman"/>
                        <a:ea typeface="Times New Roman"/>
                      </a:endParaRPr>
                    </a:p>
                  </a:txBody>
                  <a:tcPr marL="76200" marR="76200" marT="7620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Rectangle 1"/>
          <p:cNvSpPr>
            <a:spLocks noChangeArrowheads="1"/>
          </p:cNvSpPr>
          <p:nvPr/>
        </p:nvSpPr>
        <p:spPr bwMode="auto">
          <a:xfrm>
            <a:off x="1600200" y="3902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6575" algn="ctr"/>
              </a:tabLst>
              <a:defRPr>
                <a:solidFill>
                  <a:schemeClr val="tx1"/>
                </a:solidFill>
                <a:latin typeface="Arial" pitchFamily="34" charset="0"/>
                <a:cs typeface="Arial" pitchFamily="34" charset="0"/>
              </a:defRPr>
            </a:lvl1pPr>
            <a:lvl2pPr fontAlgn="base">
              <a:spcBef>
                <a:spcPct val="0"/>
              </a:spcBef>
              <a:spcAft>
                <a:spcPct val="0"/>
              </a:spcAft>
              <a:tabLst>
                <a:tab pos="536575" algn="ctr"/>
              </a:tabLst>
              <a:defRPr>
                <a:solidFill>
                  <a:schemeClr val="tx1"/>
                </a:solidFill>
                <a:latin typeface="Arial" pitchFamily="34" charset="0"/>
                <a:cs typeface="Arial" pitchFamily="34" charset="0"/>
              </a:defRPr>
            </a:lvl2pPr>
            <a:lvl3pPr fontAlgn="base">
              <a:spcBef>
                <a:spcPct val="0"/>
              </a:spcBef>
              <a:spcAft>
                <a:spcPct val="0"/>
              </a:spcAft>
              <a:tabLst>
                <a:tab pos="536575" algn="ctr"/>
              </a:tabLst>
              <a:defRPr>
                <a:solidFill>
                  <a:schemeClr val="tx1"/>
                </a:solidFill>
                <a:latin typeface="Arial" pitchFamily="34" charset="0"/>
                <a:cs typeface="Arial" pitchFamily="34" charset="0"/>
              </a:defRPr>
            </a:lvl3pPr>
            <a:lvl4pPr fontAlgn="base">
              <a:spcBef>
                <a:spcPct val="0"/>
              </a:spcBef>
              <a:spcAft>
                <a:spcPct val="0"/>
              </a:spcAft>
              <a:tabLst>
                <a:tab pos="536575" algn="ctr"/>
              </a:tabLst>
              <a:defRPr>
                <a:solidFill>
                  <a:schemeClr val="tx1"/>
                </a:solidFill>
                <a:latin typeface="Arial" pitchFamily="34" charset="0"/>
                <a:cs typeface="Arial" pitchFamily="34" charset="0"/>
              </a:defRPr>
            </a:lvl4pPr>
            <a:lvl5pPr fontAlgn="base">
              <a:spcBef>
                <a:spcPct val="0"/>
              </a:spcBef>
              <a:spcAft>
                <a:spcPct val="0"/>
              </a:spcAft>
              <a:tabLst>
                <a:tab pos="536575" algn="ctr"/>
              </a:tabLst>
              <a:defRPr>
                <a:solidFill>
                  <a:schemeClr val="tx1"/>
                </a:solidFill>
                <a:latin typeface="Arial" pitchFamily="34" charset="0"/>
                <a:cs typeface="Arial" pitchFamily="34" charset="0"/>
              </a:defRPr>
            </a:lvl5pPr>
            <a:lvl6pPr fontAlgn="base">
              <a:spcBef>
                <a:spcPct val="0"/>
              </a:spcBef>
              <a:spcAft>
                <a:spcPct val="0"/>
              </a:spcAft>
              <a:tabLst>
                <a:tab pos="536575" algn="ctr"/>
              </a:tabLst>
              <a:defRPr>
                <a:solidFill>
                  <a:schemeClr val="tx1"/>
                </a:solidFill>
                <a:latin typeface="Arial" pitchFamily="34" charset="0"/>
                <a:cs typeface="Arial" pitchFamily="34" charset="0"/>
              </a:defRPr>
            </a:lvl6pPr>
            <a:lvl7pPr fontAlgn="base">
              <a:spcBef>
                <a:spcPct val="0"/>
              </a:spcBef>
              <a:spcAft>
                <a:spcPct val="0"/>
              </a:spcAft>
              <a:tabLst>
                <a:tab pos="536575" algn="ctr"/>
              </a:tabLst>
              <a:defRPr>
                <a:solidFill>
                  <a:schemeClr val="tx1"/>
                </a:solidFill>
                <a:latin typeface="Arial" pitchFamily="34" charset="0"/>
                <a:cs typeface="Arial" pitchFamily="34" charset="0"/>
              </a:defRPr>
            </a:lvl7pPr>
            <a:lvl8pPr fontAlgn="base">
              <a:spcBef>
                <a:spcPct val="0"/>
              </a:spcBef>
              <a:spcAft>
                <a:spcPct val="0"/>
              </a:spcAft>
              <a:tabLst>
                <a:tab pos="536575" algn="ctr"/>
              </a:tabLst>
              <a:defRPr>
                <a:solidFill>
                  <a:schemeClr val="tx1"/>
                </a:solidFill>
                <a:latin typeface="Arial" pitchFamily="34" charset="0"/>
                <a:cs typeface="Arial" pitchFamily="34" charset="0"/>
              </a:defRPr>
            </a:lvl8pPr>
            <a:lvl9pPr fontAlgn="base">
              <a:spcBef>
                <a:spcPct val="0"/>
              </a:spcBef>
              <a:spcAft>
                <a:spcPct val="0"/>
              </a:spcAft>
              <a:tabLst>
                <a:tab pos="536575" algn="ct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6575" algn="ct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03845251"/>
              </p:ext>
            </p:extLst>
          </p:nvPr>
        </p:nvGraphicFramePr>
        <p:xfrm>
          <a:off x="1757239" y="234893"/>
          <a:ext cx="6321359" cy="5802916"/>
        </p:xfrm>
        <a:graphic>
          <a:graphicData uri="http://schemas.openxmlformats.org/drawingml/2006/table">
            <a:tbl>
              <a:tblPr/>
              <a:tblGrid>
                <a:gridCol w="1215646">
                  <a:extLst>
                    <a:ext uri="{9D8B030D-6E8A-4147-A177-3AD203B41FA5}">
                      <a16:colId xmlns:a16="http://schemas.microsoft.com/office/drawing/2014/main" val="20000"/>
                    </a:ext>
                  </a:extLst>
                </a:gridCol>
                <a:gridCol w="1276428">
                  <a:extLst>
                    <a:ext uri="{9D8B030D-6E8A-4147-A177-3AD203B41FA5}">
                      <a16:colId xmlns:a16="http://schemas.microsoft.com/office/drawing/2014/main" val="20001"/>
                    </a:ext>
                  </a:extLst>
                </a:gridCol>
                <a:gridCol w="3829285">
                  <a:extLst>
                    <a:ext uri="{9D8B030D-6E8A-4147-A177-3AD203B41FA5}">
                      <a16:colId xmlns:a16="http://schemas.microsoft.com/office/drawing/2014/main" val="20002"/>
                    </a:ext>
                  </a:extLst>
                </a:gridCol>
              </a:tblGrid>
              <a:tr h="426268">
                <a:tc gridSpan="3">
                  <a:txBody>
                    <a:bodyPr/>
                    <a:lstStyle/>
                    <a:p>
                      <a:pPr marL="0" marR="0">
                        <a:lnSpc>
                          <a:spcPct val="97000"/>
                        </a:lnSpc>
                        <a:spcBef>
                          <a:spcPts val="0"/>
                        </a:spcBef>
                        <a:spcAft>
                          <a:spcPts val="0"/>
                        </a:spcAft>
                        <a:tabLst>
                          <a:tab pos="2907665" algn="ctr"/>
                        </a:tabLst>
                      </a:pPr>
                      <a:r>
                        <a:rPr lang="en-US" sz="700" dirty="0">
                          <a:effectLst/>
                          <a:latin typeface="Calibri"/>
                          <a:ea typeface="Times New Roman"/>
                        </a:rPr>
                        <a:t>	</a:t>
                      </a:r>
                      <a:r>
                        <a:rPr lang="en-US" sz="1400" b="1" dirty="0">
                          <a:effectLst/>
                          <a:latin typeface="Calibri"/>
                          <a:ea typeface="Times New Roman"/>
                        </a:rPr>
                        <a:t>California Water Storage Projects developed since 1990</a:t>
                      </a:r>
                      <a:r>
                        <a:rPr lang="en-US" sz="900" b="1" dirty="0">
                          <a:effectLst/>
                          <a:latin typeface="Calibri"/>
                          <a:ea typeface="Times New Roman"/>
                        </a:rPr>
                        <a:t>       </a:t>
                      </a:r>
                      <a:endParaRPr lang="en-US" sz="700" dirty="0">
                        <a:effectLst/>
                        <a:latin typeface="Times New Roman"/>
                        <a:ea typeface="Times New Roman"/>
                      </a:endParaRPr>
                    </a:p>
                    <a:p>
                      <a:pPr marL="0" marR="0">
                        <a:lnSpc>
                          <a:spcPct val="97000"/>
                        </a:lnSpc>
                        <a:spcBef>
                          <a:spcPts val="0"/>
                        </a:spcBef>
                        <a:spcAft>
                          <a:spcPts val="0"/>
                        </a:spcAft>
                        <a:tabLst>
                          <a:tab pos="5815330" algn="r"/>
                        </a:tabLst>
                      </a:pPr>
                      <a:r>
                        <a:rPr lang="en-US" sz="700" dirty="0">
                          <a:effectLst/>
                          <a:latin typeface="Calibri"/>
                          <a:ea typeface="Times New Roman"/>
                        </a:rPr>
                        <a:t>	</a:t>
                      </a:r>
                      <a:r>
                        <a:rPr lang="en-US" sz="400" i="1" dirty="0">
                          <a:effectLst/>
                          <a:latin typeface="Calibri"/>
                          <a:ea typeface="Times New Roman"/>
                        </a:rPr>
                        <a:t>(September, 2016)</a:t>
                      </a:r>
                      <a:endParaRPr lang="en-US" sz="7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3860">
                <a:tc>
                  <a:txBody>
                    <a:bodyPr/>
                    <a:lstStyle/>
                    <a:p>
                      <a:pPr marL="0" marR="0">
                        <a:lnSpc>
                          <a:spcPct val="97000"/>
                        </a:lnSpc>
                        <a:spcBef>
                          <a:spcPts val="0"/>
                        </a:spcBef>
                        <a:spcAft>
                          <a:spcPts val="0"/>
                        </a:spcAft>
                        <a:tabLst>
                          <a:tab pos="507365" algn="ctr"/>
                        </a:tabLst>
                      </a:pPr>
                      <a:r>
                        <a:rPr lang="en-US" sz="900" dirty="0">
                          <a:effectLst/>
                          <a:latin typeface="Calibri"/>
                          <a:ea typeface="Times New Roman"/>
                        </a:rPr>
                        <a:t>	</a:t>
                      </a:r>
                      <a:r>
                        <a:rPr lang="en-US" sz="900" u="sng" dirty="0">
                          <a:effectLst/>
                          <a:latin typeface="Calibri"/>
                          <a:ea typeface="Times New Roman"/>
                        </a:rPr>
                        <a:t>Project</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535940" algn="ctr"/>
                        </a:tabLst>
                      </a:pPr>
                      <a:r>
                        <a:rPr lang="en-US" sz="900">
                          <a:effectLst/>
                          <a:latin typeface="Calibri"/>
                          <a:ea typeface="Times New Roman"/>
                        </a:rPr>
                        <a:t>	</a:t>
                      </a:r>
                      <a:r>
                        <a:rPr lang="en-US" sz="900" u="sng">
                          <a:effectLst/>
                          <a:latin typeface="Calibri"/>
                          <a:ea typeface="Times New Roman"/>
                        </a:rPr>
                        <a:t>Size</a:t>
                      </a:r>
                      <a:endParaRPr lang="en-US" sz="900">
                        <a:effectLst/>
                        <a:latin typeface="Times New Roman"/>
                        <a:ea typeface="Times New Roman"/>
                      </a:endParaRPr>
                    </a:p>
                    <a:p>
                      <a:pPr marL="0" marR="0">
                        <a:lnSpc>
                          <a:spcPct val="97000"/>
                        </a:lnSpc>
                        <a:spcBef>
                          <a:spcPts val="0"/>
                        </a:spcBef>
                        <a:spcAft>
                          <a:spcPts val="0"/>
                        </a:spcAft>
                        <a:tabLst>
                          <a:tab pos="535940" algn="ctr"/>
                        </a:tabLst>
                      </a:pPr>
                      <a:r>
                        <a:rPr lang="en-US" sz="900">
                          <a:effectLst/>
                          <a:latin typeface="Calibri"/>
                          <a:ea typeface="Times New Roman"/>
                        </a:rPr>
                        <a:t>	</a:t>
                      </a:r>
                      <a:r>
                        <a:rPr lang="en-US" sz="900" i="1">
                          <a:effectLst/>
                          <a:latin typeface="Calibri"/>
                          <a:ea typeface="Times New Roman"/>
                        </a:rPr>
                        <a:t>(acre-feet)</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1736090" algn="ctr"/>
                        </a:tabLst>
                      </a:pPr>
                      <a:r>
                        <a:rPr lang="en-US" sz="900">
                          <a:effectLst/>
                          <a:latin typeface="Calibri"/>
                          <a:ea typeface="Times New Roman"/>
                        </a:rPr>
                        <a:t>	</a:t>
                      </a:r>
                      <a:r>
                        <a:rPr lang="en-US" sz="900" u="sng">
                          <a:effectLst/>
                          <a:latin typeface="Calibri"/>
                          <a:ea typeface="Times New Roman"/>
                        </a:rPr>
                        <a:t>Description</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4984">
                <a:tc>
                  <a:txBody>
                    <a:bodyPr/>
                    <a:lstStyle/>
                    <a:p>
                      <a:pPr marL="0" marR="0">
                        <a:lnSpc>
                          <a:spcPct val="97000"/>
                        </a:lnSpc>
                        <a:spcBef>
                          <a:spcPts val="0"/>
                        </a:spcBef>
                        <a:spcAft>
                          <a:spcPts val="0"/>
                        </a:spcAft>
                        <a:tabLst>
                          <a:tab pos="507365" algn="ctr"/>
                        </a:tabLst>
                      </a:pPr>
                      <a:r>
                        <a:rPr lang="en-US" sz="900" dirty="0">
                          <a:effectLst/>
                          <a:latin typeface="Calibri"/>
                          <a:ea typeface="Times New Roman"/>
                        </a:rPr>
                        <a:t>	Kern</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535940" algn="ctr"/>
                        </a:tabLst>
                      </a:pPr>
                      <a:r>
                        <a:rPr lang="en-US" sz="900">
                          <a:effectLst/>
                          <a:latin typeface="Calibri"/>
                          <a:ea typeface="Times New Roman"/>
                        </a:rPr>
                        <a:t>	2,500,000</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a:effectLst/>
                          <a:latin typeface="Calibri"/>
                          <a:ea typeface="Times New Roman"/>
                        </a:rPr>
                        <a:t>Groundwater aquifer developed jointly by Kern County Water Agency, Kern Water Bank and the City of Bakersfield. Most of these supplies are used locally, but some of this water has been sold to other regions.</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984">
                <a:tc>
                  <a:txBody>
                    <a:bodyPr/>
                    <a:lstStyle/>
                    <a:p>
                      <a:pPr marL="0" marR="0">
                        <a:lnSpc>
                          <a:spcPct val="97000"/>
                        </a:lnSpc>
                        <a:spcBef>
                          <a:spcPts val="0"/>
                        </a:spcBef>
                        <a:spcAft>
                          <a:spcPts val="0"/>
                        </a:spcAft>
                        <a:tabLst>
                          <a:tab pos="507365" algn="ctr"/>
                        </a:tabLst>
                      </a:pPr>
                      <a:r>
                        <a:rPr lang="en-US" sz="900" dirty="0">
                          <a:effectLst/>
                          <a:latin typeface="Calibri"/>
                          <a:ea typeface="Times New Roman"/>
                        </a:rPr>
                        <a:t>	Semi-Tropic</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535940" algn="ctr"/>
                        </a:tabLst>
                      </a:pPr>
                      <a:r>
                        <a:rPr lang="en-US" sz="900" dirty="0">
                          <a:effectLst/>
                          <a:latin typeface="Calibri"/>
                          <a:ea typeface="Times New Roman"/>
                        </a:rPr>
                        <a:t>	1,650,000</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a:effectLst/>
                          <a:latin typeface="Calibri"/>
                          <a:ea typeface="Times New Roman"/>
                        </a:rPr>
                        <a:t>Groundwater storage, developed by Semitropic Water Storage District, serving as a water bank for a variety of agencies in northern and southern California. Additional capacity is available for new partners</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9567">
                <a:tc>
                  <a:txBody>
                    <a:bodyPr/>
                    <a:lstStyle/>
                    <a:p>
                      <a:pPr marL="0" marR="0">
                        <a:lnSpc>
                          <a:spcPct val="97000"/>
                        </a:lnSpc>
                        <a:spcBef>
                          <a:spcPts val="0"/>
                        </a:spcBef>
                        <a:spcAft>
                          <a:spcPts val="0"/>
                        </a:spcAft>
                        <a:tabLst>
                          <a:tab pos="507365" algn="ctr"/>
                        </a:tabLst>
                      </a:pPr>
                      <a:r>
                        <a:rPr lang="en-US" sz="900">
                          <a:effectLst/>
                          <a:latin typeface="Calibri"/>
                          <a:ea typeface="Times New Roman"/>
                        </a:rPr>
                        <a:t>	Diamond Valley</a:t>
                      </a:r>
                      <a:endParaRPr lang="en-US" sz="900">
                        <a:effectLst/>
                        <a:latin typeface="Times New Roman"/>
                        <a:ea typeface="Times New Roman"/>
                      </a:endParaRPr>
                    </a:p>
                    <a:p>
                      <a:pPr marL="0" marR="0">
                        <a:lnSpc>
                          <a:spcPct val="97000"/>
                        </a:lnSpc>
                        <a:spcBef>
                          <a:spcPts val="0"/>
                        </a:spcBef>
                        <a:spcAft>
                          <a:spcPts val="0"/>
                        </a:spcAft>
                      </a:pPr>
                      <a:r>
                        <a:rPr lang="en-US" sz="900">
                          <a:effectLst/>
                          <a:latin typeface="Calibri"/>
                          <a:ea typeface="Times New Roman"/>
                        </a:rPr>
                        <a:t> </a:t>
                      </a:r>
                      <a:endParaRPr lang="en-US" sz="900">
                        <a:effectLst/>
                        <a:latin typeface="Times New Roman"/>
                        <a:ea typeface="Times New Roman"/>
                      </a:endParaRPr>
                    </a:p>
                    <a:p>
                      <a:pPr marL="0" marR="0">
                        <a:lnSpc>
                          <a:spcPct val="97000"/>
                        </a:lnSpc>
                        <a:spcBef>
                          <a:spcPts val="0"/>
                        </a:spcBef>
                        <a:spcAft>
                          <a:spcPts val="0"/>
                        </a:spcAft>
                        <a:tabLst>
                          <a:tab pos="507365" algn="ctr"/>
                        </a:tabLst>
                      </a:pPr>
                      <a:r>
                        <a:rPr lang="en-US" sz="900">
                          <a:effectLst/>
                          <a:latin typeface="Calibri"/>
                          <a:ea typeface="Times New Roman"/>
                        </a:rPr>
                        <a:t>	</a:t>
                      </a:r>
                      <a:r>
                        <a:rPr lang="en-US" sz="900" i="1">
                          <a:effectLst/>
                          <a:latin typeface="Calibri"/>
                          <a:ea typeface="Times New Roman"/>
                        </a:rPr>
                        <a:t>(Domenigoni)</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535940" algn="ctr"/>
                        </a:tabLst>
                      </a:pPr>
                      <a:r>
                        <a:rPr lang="en-US" sz="900" dirty="0">
                          <a:effectLst/>
                          <a:latin typeface="Calibri"/>
                          <a:ea typeface="Times New Roman"/>
                        </a:rPr>
                        <a:t>	800,000</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dirty="0">
                          <a:effectLst/>
                          <a:latin typeface="Calibri"/>
                          <a:ea typeface="Times New Roman"/>
                        </a:rPr>
                        <a:t>Surface reservoir built and paid for by Metropolitan Water District of Southern California (MWDSC) to improve dry-year reliability.</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3860">
                <a:tc>
                  <a:txBody>
                    <a:bodyPr/>
                    <a:lstStyle/>
                    <a:p>
                      <a:pPr marL="0" marR="0">
                        <a:lnSpc>
                          <a:spcPct val="97000"/>
                        </a:lnSpc>
                        <a:spcBef>
                          <a:spcPts val="0"/>
                        </a:spcBef>
                        <a:spcAft>
                          <a:spcPts val="0"/>
                        </a:spcAft>
                        <a:tabLst>
                          <a:tab pos="507365" algn="ctr"/>
                        </a:tabLst>
                      </a:pPr>
                      <a:r>
                        <a:rPr lang="en-US" sz="900">
                          <a:effectLst/>
                          <a:latin typeface="Calibri"/>
                          <a:ea typeface="Times New Roman"/>
                        </a:rPr>
                        <a:t>	Arvin-Edison</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535940" algn="ctr"/>
                        </a:tabLst>
                      </a:pPr>
                      <a:r>
                        <a:rPr lang="en-US" sz="900" dirty="0">
                          <a:effectLst/>
                          <a:latin typeface="Calibri"/>
                          <a:ea typeface="Times New Roman"/>
                        </a:rPr>
                        <a:t>	350,000</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a:effectLst/>
                          <a:latin typeface="Calibri"/>
                          <a:ea typeface="Times New Roman"/>
                        </a:rPr>
                        <a:t>Groundwater storage, developed by Arvin-Edison Water Storage District, serving as a water bank for MWDSC.</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9423">
                <a:tc>
                  <a:txBody>
                    <a:bodyPr/>
                    <a:lstStyle/>
                    <a:p>
                      <a:pPr marL="0" marR="0">
                        <a:lnSpc>
                          <a:spcPct val="97000"/>
                        </a:lnSpc>
                        <a:spcBef>
                          <a:spcPts val="0"/>
                        </a:spcBef>
                        <a:spcAft>
                          <a:spcPts val="0"/>
                        </a:spcAft>
                      </a:pPr>
                      <a:r>
                        <a:rPr lang="en-US" sz="900">
                          <a:effectLst/>
                          <a:latin typeface="Calibri"/>
                          <a:ea typeface="Times New Roman"/>
                        </a:rPr>
                        <a:t>Urban Southern California Groundwater</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dirty="0">
                          <a:effectLst/>
                          <a:latin typeface="Calibri"/>
                          <a:ea typeface="Times New Roman"/>
                        </a:rPr>
                        <a:t> </a:t>
                      </a:r>
                      <a:endParaRPr lang="en-US" sz="900" dirty="0">
                        <a:effectLst/>
                        <a:latin typeface="Times New Roman"/>
                        <a:ea typeface="Times New Roman"/>
                      </a:endParaRPr>
                    </a:p>
                    <a:p>
                      <a:pPr marL="0" marR="0">
                        <a:lnSpc>
                          <a:spcPct val="97000"/>
                        </a:lnSpc>
                        <a:spcBef>
                          <a:spcPts val="0"/>
                        </a:spcBef>
                        <a:spcAft>
                          <a:spcPts val="0"/>
                        </a:spcAft>
                        <a:tabLst>
                          <a:tab pos="535940" algn="ctr"/>
                        </a:tabLst>
                      </a:pPr>
                      <a:r>
                        <a:rPr lang="en-US" sz="900" dirty="0">
                          <a:effectLst/>
                          <a:latin typeface="Calibri"/>
                          <a:ea typeface="Times New Roman"/>
                        </a:rPr>
                        <a:t>	212,000</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dirty="0">
                          <a:effectLst/>
                          <a:latin typeface="Calibri"/>
                          <a:ea typeface="Times New Roman"/>
                        </a:rPr>
                        <a:t>Local Groundwater Storage (Long Beach, Chino, Orange County, Compton etc.) Projects managed by Metropolitan Water District of Southern California.</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3860">
                <a:tc>
                  <a:txBody>
                    <a:bodyPr/>
                    <a:lstStyle/>
                    <a:p>
                      <a:pPr marL="0" marR="0">
                        <a:lnSpc>
                          <a:spcPct val="97000"/>
                        </a:lnSpc>
                        <a:spcBef>
                          <a:spcPts val="0"/>
                        </a:spcBef>
                        <a:spcAft>
                          <a:spcPts val="0"/>
                        </a:spcAft>
                        <a:tabLst>
                          <a:tab pos="507365" algn="ctr"/>
                        </a:tabLst>
                      </a:pPr>
                      <a:r>
                        <a:rPr lang="en-US" sz="900">
                          <a:effectLst/>
                          <a:latin typeface="Calibri"/>
                          <a:ea typeface="Times New Roman"/>
                        </a:rPr>
                        <a:t>	Yuba</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535940" algn="ctr"/>
                        </a:tabLst>
                      </a:pPr>
                      <a:r>
                        <a:rPr lang="en-US" sz="900">
                          <a:effectLst/>
                          <a:latin typeface="Calibri"/>
                          <a:ea typeface="Times New Roman"/>
                        </a:rPr>
                        <a:t>	200,000</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dirty="0">
                          <a:effectLst/>
                          <a:latin typeface="Calibri"/>
                          <a:ea typeface="Times New Roman"/>
                        </a:rPr>
                        <a:t>Additional groundwater storage developed by the Yuba County Water Agency.</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29423">
                <a:tc>
                  <a:txBody>
                    <a:bodyPr/>
                    <a:lstStyle/>
                    <a:p>
                      <a:pPr marL="0" marR="0">
                        <a:lnSpc>
                          <a:spcPct val="97000"/>
                        </a:lnSpc>
                        <a:spcBef>
                          <a:spcPts val="0"/>
                        </a:spcBef>
                        <a:spcAft>
                          <a:spcPts val="0"/>
                        </a:spcAft>
                        <a:tabLst>
                          <a:tab pos="507365" algn="ctr"/>
                        </a:tabLst>
                      </a:pPr>
                      <a:r>
                        <a:rPr lang="en-US" sz="900">
                          <a:effectLst/>
                          <a:latin typeface="Calibri"/>
                          <a:ea typeface="Times New Roman"/>
                        </a:rPr>
                        <a:t>	Los Vaqueros</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535940" algn="ctr"/>
                        </a:tabLst>
                      </a:pPr>
                      <a:r>
                        <a:rPr lang="en-US" sz="900">
                          <a:effectLst/>
                          <a:latin typeface="Calibri"/>
                          <a:ea typeface="Times New Roman"/>
                        </a:rPr>
                        <a:t>	160,000</a:t>
                      </a:r>
                      <a:endParaRPr lang="en-US" sz="900">
                        <a:effectLst/>
                        <a:latin typeface="Times New Roman"/>
                        <a:ea typeface="Times New Roman"/>
                      </a:endParaRPr>
                    </a:p>
                    <a:p>
                      <a:pPr marL="0" marR="0">
                        <a:lnSpc>
                          <a:spcPct val="97000"/>
                        </a:lnSpc>
                        <a:spcBef>
                          <a:spcPts val="0"/>
                        </a:spcBef>
                        <a:spcAft>
                          <a:spcPts val="0"/>
                        </a:spcAft>
                      </a:pPr>
                      <a:r>
                        <a:rPr lang="en-US" sz="900">
                          <a:effectLst/>
                          <a:latin typeface="Calibri"/>
                          <a:ea typeface="Times New Roman"/>
                        </a:rPr>
                        <a:t> </a:t>
                      </a:r>
                      <a:endParaRPr lang="en-US" sz="900">
                        <a:effectLst/>
                        <a:latin typeface="Times New Roman"/>
                        <a:ea typeface="Times New Roman"/>
                      </a:endParaRPr>
                    </a:p>
                    <a:p>
                      <a:pPr marL="0" marR="0">
                        <a:lnSpc>
                          <a:spcPct val="97000"/>
                        </a:lnSpc>
                        <a:spcBef>
                          <a:spcPts val="0"/>
                        </a:spcBef>
                        <a:spcAft>
                          <a:spcPts val="0"/>
                        </a:spcAft>
                        <a:tabLst>
                          <a:tab pos="1071880" algn="r"/>
                        </a:tabLst>
                      </a:pPr>
                      <a:r>
                        <a:rPr lang="en-US" sz="900">
                          <a:effectLst/>
                          <a:latin typeface="Calibri"/>
                          <a:ea typeface="Times New Roman"/>
                        </a:rPr>
                        <a:t>	</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dirty="0">
                          <a:effectLst/>
                          <a:latin typeface="Calibri"/>
                          <a:ea typeface="Times New Roman"/>
                        </a:rPr>
                        <a:t>Now 160,000 acre-foot surface reservoir to store delta diversions accomplished in two phases (so far) for Contra Costa Water District water quality</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87753">
                <a:tc>
                  <a:txBody>
                    <a:bodyPr/>
                    <a:lstStyle/>
                    <a:p>
                      <a:pPr marL="0" marR="0">
                        <a:lnSpc>
                          <a:spcPct val="97000"/>
                        </a:lnSpc>
                        <a:spcBef>
                          <a:spcPts val="0"/>
                        </a:spcBef>
                        <a:spcAft>
                          <a:spcPts val="0"/>
                        </a:spcAft>
                        <a:tabLst>
                          <a:tab pos="507365" algn="ctr"/>
                        </a:tabLst>
                      </a:pPr>
                      <a:r>
                        <a:rPr lang="en-US" sz="900">
                          <a:effectLst/>
                          <a:latin typeface="Calibri"/>
                          <a:ea typeface="Times New Roman"/>
                        </a:rPr>
                        <a:t>	San Vincente</a:t>
                      </a:r>
                      <a:endParaRPr lang="en-US" sz="900">
                        <a:effectLst/>
                        <a:latin typeface="Times New Roman"/>
                        <a:ea typeface="Times New Roman"/>
                      </a:endParaRPr>
                    </a:p>
                    <a:p>
                      <a:pPr marL="0" marR="0">
                        <a:lnSpc>
                          <a:spcPct val="97000"/>
                        </a:lnSpc>
                        <a:spcBef>
                          <a:spcPts val="0"/>
                        </a:spcBef>
                        <a:spcAft>
                          <a:spcPts val="0"/>
                        </a:spcAft>
                        <a:tabLst>
                          <a:tab pos="507365" algn="ctr"/>
                        </a:tabLst>
                      </a:pPr>
                      <a:r>
                        <a:rPr lang="en-US" sz="900">
                          <a:effectLst/>
                          <a:latin typeface="Calibri"/>
                          <a:ea typeface="Times New Roman"/>
                        </a:rPr>
                        <a:t>	Dam expansion</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535940" algn="ctr"/>
                        </a:tabLst>
                      </a:pPr>
                      <a:r>
                        <a:rPr lang="en-US" sz="900">
                          <a:effectLst/>
                          <a:latin typeface="Calibri"/>
                          <a:ea typeface="Times New Roman"/>
                        </a:rPr>
                        <a:t>	152,000</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dirty="0">
                          <a:effectLst/>
                          <a:latin typeface="Calibri"/>
                          <a:ea typeface="Times New Roman"/>
                        </a:rPr>
                        <a:t>Now 242,000 acre-foot surface reservoir expanded by San Diego County Water Authority for Colorado River water</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9511">
                <a:tc>
                  <a:txBody>
                    <a:bodyPr/>
                    <a:lstStyle/>
                    <a:p>
                      <a:pPr marL="0" marR="0">
                        <a:lnSpc>
                          <a:spcPct val="97000"/>
                        </a:lnSpc>
                        <a:spcBef>
                          <a:spcPts val="0"/>
                        </a:spcBef>
                        <a:spcAft>
                          <a:spcPts val="0"/>
                        </a:spcAft>
                      </a:pPr>
                      <a:r>
                        <a:rPr lang="en-US" sz="900">
                          <a:effectLst/>
                          <a:latin typeface="Calibri"/>
                          <a:ea typeface="Times New Roman"/>
                        </a:rPr>
                        <a:t> </a:t>
                      </a:r>
                      <a:endParaRPr lang="en-US" sz="900">
                        <a:effectLst/>
                        <a:latin typeface="Times New Roman"/>
                        <a:ea typeface="Times New Roman"/>
                      </a:endParaRPr>
                    </a:p>
                    <a:p>
                      <a:pPr marL="0" marR="0">
                        <a:lnSpc>
                          <a:spcPct val="97000"/>
                        </a:lnSpc>
                        <a:spcBef>
                          <a:spcPts val="0"/>
                        </a:spcBef>
                        <a:spcAft>
                          <a:spcPts val="0"/>
                        </a:spcAft>
                        <a:tabLst>
                          <a:tab pos="507365" algn="ctr"/>
                        </a:tabLst>
                      </a:pPr>
                      <a:r>
                        <a:rPr lang="en-US" sz="900">
                          <a:effectLst/>
                          <a:latin typeface="Calibri"/>
                          <a:ea typeface="Times New Roman"/>
                        </a:rPr>
                        <a:t>	Daly City</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a:effectLst/>
                          <a:latin typeface="Calibri"/>
                          <a:ea typeface="Times New Roman"/>
                        </a:rPr>
                        <a:t> </a:t>
                      </a:r>
                      <a:endParaRPr lang="en-US" sz="900">
                        <a:effectLst/>
                        <a:latin typeface="Times New Roman"/>
                        <a:ea typeface="Times New Roman"/>
                      </a:endParaRPr>
                    </a:p>
                    <a:p>
                      <a:pPr marL="0" marR="0">
                        <a:lnSpc>
                          <a:spcPct val="97000"/>
                        </a:lnSpc>
                        <a:spcBef>
                          <a:spcPts val="0"/>
                        </a:spcBef>
                        <a:spcAft>
                          <a:spcPts val="0"/>
                        </a:spcAft>
                        <a:tabLst>
                          <a:tab pos="535940" algn="ctr"/>
                        </a:tabLst>
                      </a:pPr>
                      <a:r>
                        <a:rPr lang="en-US" sz="900">
                          <a:effectLst/>
                          <a:latin typeface="Calibri"/>
                          <a:ea typeface="Times New Roman"/>
                        </a:rPr>
                        <a:t>	60,000</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dirty="0">
                          <a:effectLst/>
                          <a:latin typeface="Calibri"/>
                          <a:ea typeface="Times New Roman"/>
                        </a:rPr>
                        <a:t>Groundwater banking agreement developed in cooperation with San Francisco Public Utilities Commission.</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9423">
                <a:tc>
                  <a:txBody>
                    <a:bodyPr/>
                    <a:lstStyle/>
                    <a:p>
                      <a:pPr marL="0" marR="0">
                        <a:lnSpc>
                          <a:spcPct val="97000"/>
                        </a:lnSpc>
                        <a:spcBef>
                          <a:spcPts val="0"/>
                        </a:spcBef>
                        <a:spcAft>
                          <a:spcPts val="0"/>
                        </a:spcAft>
                        <a:tabLst>
                          <a:tab pos="507365" algn="ctr"/>
                        </a:tabLst>
                      </a:pPr>
                      <a:r>
                        <a:rPr lang="en-US" sz="900">
                          <a:effectLst/>
                          <a:latin typeface="Calibri"/>
                          <a:ea typeface="Times New Roman"/>
                        </a:rPr>
                        <a:t>	Olivenhain Dam</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tabLst>
                          <a:tab pos="535940" algn="ctr"/>
                        </a:tabLst>
                      </a:pPr>
                      <a:r>
                        <a:rPr lang="en-US" sz="900">
                          <a:effectLst/>
                          <a:latin typeface="Calibri"/>
                          <a:ea typeface="Times New Roman"/>
                        </a:rPr>
                        <a:t>	24,000</a:t>
                      </a:r>
                      <a:endParaRPr lang="en-US" sz="90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97000"/>
                        </a:lnSpc>
                        <a:spcBef>
                          <a:spcPts val="0"/>
                        </a:spcBef>
                        <a:spcAft>
                          <a:spcPts val="0"/>
                        </a:spcAft>
                      </a:pPr>
                      <a:r>
                        <a:rPr lang="en-US" sz="900" dirty="0">
                          <a:effectLst/>
                          <a:latin typeface="Calibri"/>
                          <a:ea typeface="Times New Roman"/>
                        </a:rPr>
                        <a:t>San Diego County Water Authority surface reservoir for Colorado River water. Connection to Lake Hodges also allows storage of 20,000 acre-feet for emergency use</a:t>
                      </a:r>
                      <a:endParaRPr lang="en-US" sz="900" dirty="0">
                        <a:effectLst/>
                        <a:latin typeface="Times New Roman"/>
                        <a:ea typeface="Times New Roman"/>
                      </a:endParaRPr>
                    </a:p>
                  </a:txBody>
                  <a:tcPr marL="44955" marR="44955" marT="44955" marB="217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1" name="Rectangle 2"/>
          <p:cNvSpPr>
            <a:spLocks noChangeArrowheads="1"/>
          </p:cNvSpPr>
          <p:nvPr/>
        </p:nvSpPr>
        <p:spPr bwMode="auto">
          <a:xfrm>
            <a:off x="1600200" y="3895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6575" algn="ctr"/>
              </a:tabLst>
              <a:defRPr>
                <a:solidFill>
                  <a:schemeClr val="tx1"/>
                </a:solidFill>
                <a:latin typeface="Arial" pitchFamily="34" charset="0"/>
                <a:cs typeface="Arial" pitchFamily="34" charset="0"/>
              </a:defRPr>
            </a:lvl1pPr>
            <a:lvl2pPr fontAlgn="base">
              <a:spcBef>
                <a:spcPct val="0"/>
              </a:spcBef>
              <a:spcAft>
                <a:spcPct val="0"/>
              </a:spcAft>
              <a:tabLst>
                <a:tab pos="536575" algn="ctr"/>
              </a:tabLst>
              <a:defRPr>
                <a:solidFill>
                  <a:schemeClr val="tx1"/>
                </a:solidFill>
                <a:latin typeface="Arial" pitchFamily="34" charset="0"/>
                <a:cs typeface="Arial" pitchFamily="34" charset="0"/>
              </a:defRPr>
            </a:lvl2pPr>
            <a:lvl3pPr fontAlgn="base">
              <a:spcBef>
                <a:spcPct val="0"/>
              </a:spcBef>
              <a:spcAft>
                <a:spcPct val="0"/>
              </a:spcAft>
              <a:tabLst>
                <a:tab pos="536575" algn="ctr"/>
              </a:tabLst>
              <a:defRPr>
                <a:solidFill>
                  <a:schemeClr val="tx1"/>
                </a:solidFill>
                <a:latin typeface="Arial" pitchFamily="34" charset="0"/>
                <a:cs typeface="Arial" pitchFamily="34" charset="0"/>
              </a:defRPr>
            </a:lvl3pPr>
            <a:lvl4pPr fontAlgn="base">
              <a:spcBef>
                <a:spcPct val="0"/>
              </a:spcBef>
              <a:spcAft>
                <a:spcPct val="0"/>
              </a:spcAft>
              <a:tabLst>
                <a:tab pos="536575" algn="ctr"/>
              </a:tabLst>
              <a:defRPr>
                <a:solidFill>
                  <a:schemeClr val="tx1"/>
                </a:solidFill>
                <a:latin typeface="Arial" pitchFamily="34" charset="0"/>
                <a:cs typeface="Arial" pitchFamily="34" charset="0"/>
              </a:defRPr>
            </a:lvl4pPr>
            <a:lvl5pPr fontAlgn="base">
              <a:spcBef>
                <a:spcPct val="0"/>
              </a:spcBef>
              <a:spcAft>
                <a:spcPct val="0"/>
              </a:spcAft>
              <a:tabLst>
                <a:tab pos="536575" algn="ctr"/>
              </a:tabLst>
              <a:defRPr>
                <a:solidFill>
                  <a:schemeClr val="tx1"/>
                </a:solidFill>
                <a:latin typeface="Arial" pitchFamily="34" charset="0"/>
                <a:cs typeface="Arial" pitchFamily="34" charset="0"/>
              </a:defRPr>
            </a:lvl5pPr>
            <a:lvl6pPr fontAlgn="base">
              <a:spcBef>
                <a:spcPct val="0"/>
              </a:spcBef>
              <a:spcAft>
                <a:spcPct val="0"/>
              </a:spcAft>
              <a:tabLst>
                <a:tab pos="536575" algn="ctr"/>
              </a:tabLst>
              <a:defRPr>
                <a:solidFill>
                  <a:schemeClr val="tx1"/>
                </a:solidFill>
                <a:latin typeface="Arial" pitchFamily="34" charset="0"/>
                <a:cs typeface="Arial" pitchFamily="34" charset="0"/>
              </a:defRPr>
            </a:lvl6pPr>
            <a:lvl7pPr fontAlgn="base">
              <a:spcBef>
                <a:spcPct val="0"/>
              </a:spcBef>
              <a:spcAft>
                <a:spcPct val="0"/>
              </a:spcAft>
              <a:tabLst>
                <a:tab pos="536575" algn="ctr"/>
              </a:tabLst>
              <a:defRPr>
                <a:solidFill>
                  <a:schemeClr val="tx1"/>
                </a:solidFill>
                <a:latin typeface="Arial" pitchFamily="34" charset="0"/>
                <a:cs typeface="Arial" pitchFamily="34" charset="0"/>
              </a:defRPr>
            </a:lvl7pPr>
            <a:lvl8pPr fontAlgn="base">
              <a:spcBef>
                <a:spcPct val="0"/>
              </a:spcBef>
              <a:spcAft>
                <a:spcPct val="0"/>
              </a:spcAft>
              <a:tabLst>
                <a:tab pos="536575" algn="ctr"/>
              </a:tabLst>
              <a:defRPr>
                <a:solidFill>
                  <a:schemeClr val="tx1"/>
                </a:solidFill>
                <a:latin typeface="Arial" pitchFamily="34" charset="0"/>
                <a:cs typeface="Arial" pitchFamily="34" charset="0"/>
              </a:defRPr>
            </a:lvl8pPr>
            <a:lvl9pPr fontAlgn="base">
              <a:spcBef>
                <a:spcPct val="0"/>
              </a:spcBef>
              <a:spcAft>
                <a:spcPct val="0"/>
              </a:spcAft>
              <a:tabLst>
                <a:tab pos="536575" algn="ct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6575" algn="ct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8038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 Logo 201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6859" y="222573"/>
            <a:ext cx="1259602" cy="97332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05556" y="805343"/>
            <a:ext cx="4477927" cy="5794965"/>
          </a:xfrm>
          <a:prstGeom prst="rect">
            <a:avLst/>
          </a:prstGeom>
        </p:spPr>
      </p:pic>
      <p:sp>
        <p:nvSpPr>
          <p:cNvPr id="6" name="Title 5"/>
          <p:cNvSpPr>
            <a:spLocks noGrp="1"/>
          </p:cNvSpPr>
          <p:nvPr>
            <p:ph type="title"/>
          </p:nvPr>
        </p:nvSpPr>
        <p:spPr>
          <a:xfrm>
            <a:off x="358136" y="1566188"/>
            <a:ext cx="4679927" cy="508446"/>
          </a:xfrm>
        </p:spPr>
        <p:txBody>
          <a:bodyPr>
            <a:normAutofit fontScale="90000"/>
          </a:bodyPr>
          <a:lstStyle/>
          <a:p>
            <a:r>
              <a:rPr lang="en-US" dirty="0" smtClean="0">
                <a:solidFill>
                  <a:schemeClr val="tx1"/>
                </a:solidFill>
              </a:rPr>
              <a:t>Cal Fed-like Investigation</a:t>
            </a:r>
            <a:br>
              <a:rPr lang="en-US" dirty="0" smtClean="0">
                <a:solidFill>
                  <a:schemeClr val="tx1"/>
                </a:solidFill>
              </a:rPr>
            </a:br>
            <a:r>
              <a:rPr lang="en-US" dirty="0" smtClean="0">
                <a:solidFill>
                  <a:schemeClr val="tx1"/>
                </a:solidFill>
              </a:rPr>
              <a:t> Dams	</a:t>
            </a:r>
            <a:endParaRPr lang="en-US" sz="2400" dirty="0">
              <a:solidFill>
                <a:schemeClr val="tx1"/>
              </a:solidFill>
            </a:endParaRPr>
          </a:p>
        </p:txBody>
      </p:sp>
      <p:sp>
        <p:nvSpPr>
          <p:cNvPr id="7" name="Text Placeholder 6"/>
          <p:cNvSpPr>
            <a:spLocks noGrp="1"/>
          </p:cNvSpPr>
          <p:nvPr>
            <p:ph type="body" sz="half" idx="2"/>
          </p:nvPr>
        </p:nvSpPr>
        <p:spPr>
          <a:xfrm>
            <a:off x="416859" y="2256639"/>
            <a:ext cx="4313891" cy="4340573"/>
          </a:xfrm>
        </p:spPr>
        <p:txBody>
          <a:bodyPr>
            <a:normAutofit/>
          </a:bodyPr>
          <a:lstStyle/>
          <a:p>
            <a:endParaRPr lang="en-US" dirty="0" smtClean="0">
              <a:solidFill>
                <a:schemeClr val="tx1"/>
              </a:solidFill>
            </a:endParaRPr>
          </a:p>
          <a:p>
            <a:r>
              <a:rPr lang="en-US" sz="2000" dirty="0" smtClean="0">
                <a:solidFill>
                  <a:schemeClr val="tx1"/>
                </a:solidFill>
              </a:rPr>
              <a:t>Storage: Approximately 4 million acre-feet proposed for study</a:t>
            </a:r>
          </a:p>
          <a:p>
            <a:endParaRPr lang="en-US" sz="2000" dirty="0" smtClean="0">
              <a:solidFill>
                <a:schemeClr val="tx1"/>
              </a:solidFill>
            </a:endParaRPr>
          </a:p>
          <a:p>
            <a:r>
              <a:rPr lang="en-US" sz="2000" dirty="0" smtClean="0">
                <a:solidFill>
                  <a:schemeClr val="tx1"/>
                </a:solidFill>
              </a:rPr>
              <a:t>Yield: Approximately 500 thousand acre feet average annual increased deliveries. Cost $10.2 billion</a:t>
            </a:r>
            <a:endParaRPr lang="en-US" sz="2000" i="1" dirty="0" smtClean="0">
              <a:solidFill>
                <a:schemeClr val="tx1"/>
              </a:solidFill>
            </a:endParaRPr>
          </a:p>
          <a:p>
            <a:endParaRPr lang="en-US" sz="2000" dirty="0">
              <a:solidFill>
                <a:schemeClr val="tx1"/>
              </a:solidFill>
            </a:endParaRPr>
          </a:p>
          <a:p>
            <a:r>
              <a:rPr lang="en-US" sz="2000" dirty="0" smtClean="0">
                <a:solidFill>
                  <a:schemeClr val="tx1"/>
                </a:solidFill>
              </a:rPr>
              <a:t>Representing an increase in statewide storage of 12% and increasing average annual water supply deliveries 1.25%.</a:t>
            </a:r>
          </a:p>
        </p:txBody>
      </p:sp>
    </p:spTree>
    <p:extLst>
      <p:ext uri="{BB962C8B-B14F-4D97-AF65-F5344CB8AC3E}">
        <p14:creationId xmlns:p14="http://schemas.microsoft.com/office/powerpoint/2010/main" val="387171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1207934"/>
            <a:ext cx="6755692" cy="960404"/>
          </a:xfrm>
        </p:spPr>
        <p:txBody>
          <a:bodyPr/>
          <a:lstStyle/>
          <a:p>
            <a:r>
              <a:rPr lang="en-US" dirty="0" smtClean="0"/>
              <a:t>Status of Projects</a:t>
            </a:r>
            <a:endParaRPr lang="en-US" dirty="0"/>
          </a:p>
        </p:txBody>
      </p:sp>
      <p:sp>
        <p:nvSpPr>
          <p:cNvPr id="3" name="Subtitle 2"/>
          <p:cNvSpPr>
            <a:spLocks noGrp="1"/>
          </p:cNvSpPr>
          <p:nvPr>
            <p:ph type="subTitle" idx="1"/>
          </p:nvPr>
        </p:nvSpPr>
        <p:spPr>
          <a:xfrm>
            <a:off x="1468167" y="2361536"/>
            <a:ext cx="7499664" cy="4299323"/>
          </a:xfrm>
        </p:spPr>
        <p:txBody>
          <a:bodyPr>
            <a:normAutofit/>
          </a:bodyPr>
          <a:lstStyle/>
          <a:p>
            <a:pPr algn="l"/>
            <a:r>
              <a:rPr lang="en-US" sz="2000" dirty="0" smtClean="0"/>
              <a:t>Shasta Dam Raise</a:t>
            </a:r>
            <a:r>
              <a:rPr lang="en-US" sz="2000" dirty="0"/>
              <a:t> </a:t>
            </a:r>
            <a:r>
              <a:rPr lang="en-US" sz="2000" dirty="0" smtClean="0"/>
              <a:t>(USBR):</a:t>
            </a:r>
          </a:p>
          <a:p>
            <a:pPr algn="l"/>
            <a:r>
              <a:rPr lang="en-US" sz="2000" dirty="0"/>
              <a:t>	</a:t>
            </a:r>
            <a:r>
              <a:rPr lang="en-US" sz="2000" dirty="0" smtClean="0"/>
              <a:t>Final Feasibility Report – July 2015</a:t>
            </a:r>
          </a:p>
          <a:p>
            <a:pPr algn="l"/>
            <a:r>
              <a:rPr lang="en-US" sz="2000" dirty="0"/>
              <a:t>	</a:t>
            </a:r>
            <a:r>
              <a:rPr lang="en-US" sz="2000" dirty="0" smtClean="0"/>
              <a:t>Final EIS – Dec. 2015</a:t>
            </a:r>
          </a:p>
          <a:p>
            <a:pPr algn="l"/>
            <a:r>
              <a:rPr lang="en-US" sz="2000" dirty="0"/>
              <a:t>	</a:t>
            </a:r>
            <a:r>
              <a:rPr lang="en-US" sz="2000" dirty="0" smtClean="0"/>
              <a:t>No Recommended alternative </a:t>
            </a:r>
          </a:p>
          <a:p>
            <a:pPr algn="l"/>
            <a:endParaRPr lang="en-US" sz="2000" dirty="0" smtClean="0"/>
          </a:p>
          <a:p>
            <a:pPr algn="l"/>
            <a:r>
              <a:rPr lang="en-US" sz="2000" dirty="0" smtClean="0"/>
              <a:t>Temperance Flat Dam (USBR)</a:t>
            </a:r>
          </a:p>
          <a:p>
            <a:pPr algn="l"/>
            <a:r>
              <a:rPr lang="en-US" sz="2000" dirty="0"/>
              <a:t>	</a:t>
            </a:r>
            <a:r>
              <a:rPr lang="en-US" sz="2000" dirty="0" smtClean="0"/>
              <a:t>Draft Feasibility Report – Jan. 2014 </a:t>
            </a:r>
            <a:endParaRPr lang="en-US" sz="2000" dirty="0"/>
          </a:p>
          <a:p>
            <a:pPr algn="l"/>
            <a:r>
              <a:rPr lang="en-US" sz="2000" dirty="0" smtClean="0"/>
              <a:t>	Draft EIS – August 2014</a:t>
            </a:r>
          </a:p>
          <a:p>
            <a:pPr algn="l"/>
            <a:r>
              <a:rPr lang="en-US" sz="2000" dirty="0"/>
              <a:t>	</a:t>
            </a:r>
            <a:r>
              <a:rPr lang="en-US" sz="2000" dirty="0" smtClean="0"/>
              <a:t>Incomplete draft EIR submitted to CA Water Commission</a:t>
            </a:r>
          </a:p>
          <a:p>
            <a:pPr algn="l"/>
            <a:r>
              <a:rPr lang="en-US" sz="2000" dirty="0"/>
              <a:t>	</a:t>
            </a:r>
            <a:r>
              <a:rPr lang="en-US" sz="2000" dirty="0" smtClean="0"/>
              <a:t>	by SJVWIA</a:t>
            </a:r>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Tree>
    <p:extLst>
      <p:ext uri="{BB962C8B-B14F-4D97-AF65-F5344CB8AC3E}">
        <p14:creationId xmlns:p14="http://schemas.microsoft.com/office/powerpoint/2010/main" val="439727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1207934"/>
            <a:ext cx="6755692" cy="960404"/>
          </a:xfrm>
        </p:spPr>
        <p:txBody>
          <a:bodyPr/>
          <a:lstStyle/>
          <a:p>
            <a:r>
              <a:rPr lang="en-US" dirty="0" smtClean="0"/>
              <a:t>Status of Projects</a:t>
            </a:r>
            <a:endParaRPr lang="en-US" dirty="0"/>
          </a:p>
        </p:txBody>
      </p:sp>
      <p:sp>
        <p:nvSpPr>
          <p:cNvPr id="3" name="Subtitle 2"/>
          <p:cNvSpPr>
            <a:spLocks noGrp="1"/>
          </p:cNvSpPr>
          <p:nvPr>
            <p:ph type="subTitle" idx="1"/>
          </p:nvPr>
        </p:nvSpPr>
        <p:spPr>
          <a:xfrm>
            <a:off x="1969208" y="2361536"/>
            <a:ext cx="6755692" cy="4174435"/>
          </a:xfrm>
        </p:spPr>
        <p:txBody>
          <a:bodyPr>
            <a:normAutofit fontScale="92500" lnSpcReduction="10000"/>
          </a:bodyPr>
          <a:lstStyle/>
          <a:p>
            <a:pPr algn="l"/>
            <a:r>
              <a:rPr lang="en-US" sz="2000" dirty="0" smtClean="0"/>
              <a:t>Third Los Vaqueros Dam raise (USBR/DWR/CCWD):</a:t>
            </a:r>
          </a:p>
          <a:p>
            <a:pPr algn="l"/>
            <a:r>
              <a:rPr lang="en-US" sz="2000" dirty="0"/>
              <a:t>	</a:t>
            </a:r>
            <a:r>
              <a:rPr lang="en-US" sz="2000" dirty="0" smtClean="0"/>
              <a:t>Water Commission application</a:t>
            </a:r>
          </a:p>
          <a:p>
            <a:pPr algn="l"/>
            <a:r>
              <a:rPr lang="en-US" sz="2000" dirty="0"/>
              <a:t>	</a:t>
            </a:r>
            <a:r>
              <a:rPr lang="en-US" sz="2000" dirty="0" smtClean="0"/>
              <a:t>Lots EIS/EIR work</a:t>
            </a:r>
          </a:p>
          <a:p>
            <a:pPr algn="l"/>
            <a:r>
              <a:rPr lang="en-US" sz="2000" dirty="0"/>
              <a:t>	</a:t>
            </a:r>
            <a:r>
              <a:rPr lang="en-US" sz="2000" dirty="0" smtClean="0"/>
              <a:t>Probably will be a recommended alternative</a:t>
            </a:r>
          </a:p>
          <a:p>
            <a:pPr algn="l"/>
            <a:r>
              <a:rPr lang="en-US" sz="2000" dirty="0" smtClean="0"/>
              <a:t> </a:t>
            </a:r>
          </a:p>
          <a:p>
            <a:pPr algn="l"/>
            <a:r>
              <a:rPr lang="en-US" sz="2000" dirty="0"/>
              <a:t>Sites Reservoir (DWR </a:t>
            </a:r>
            <a:r>
              <a:rPr lang="en-US" sz="2000" dirty="0" smtClean="0"/>
              <a:t>then Likely </a:t>
            </a:r>
            <a:r>
              <a:rPr lang="en-US" sz="2000" dirty="0"/>
              <a:t>Sites </a:t>
            </a:r>
            <a:r>
              <a:rPr lang="en-US" sz="2000" dirty="0" smtClean="0"/>
              <a:t>Project </a:t>
            </a:r>
            <a:r>
              <a:rPr lang="en-US" sz="2000" dirty="0"/>
              <a:t>JPA to take over): </a:t>
            </a:r>
          </a:p>
          <a:p>
            <a:pPr algn="l"/>
            <a:r>
              <a:rPr lang="en-US" sz="2000" dirty="0"/>
              <a:t>	No Feasibility Report</a:t>
            </a:r>
          </a:p>
          <a:p>
            <a:pPr algn="l"/>
            <a:r>
              <a:rPr lang="en-US" sz="2000" dirty="0"/>
              <a:t>	Administrative Draft EIR – </a:t>
            </a:r>
            <a:r>
              <a:rPr lang="en-US" sz="2000" dirty="0" smtClean="0"/>
              <a:t>December 2013</a:t>
            </a:r>
          </a:p>
          <a:p>
            <a:pPr algn="l"/>
            <a:r>
              <a:rPr lang="en-US" sz="2000" dirty="0"/>
              <a:t>	</a:t>
            </a:r>
            <a:r>
              <a:rPr lang="en-US" sz="2000" dirty="0" smtClean="0"/>
              <a:t>Water Commission submission of DEIS/DEIR</a:t>
            </a:r>
          </a:p>
          <a:p>
            <a:pPr algn="l"/>
            <a:r>
              <a:rPr lang="en-US" sz="2000" dirty="0"/>
              <a:t>	</a:t>
            </a:r>
            <a:r>
              <a:rPr lang="en-US" sz="2000" dirty="0" smtClean="0"/>
              <a:t>Likely to have an EIR with preferred alternative</a:t>
            </a:r>
          </a:p>
          <a:p>
            <a:pPr algn="l"/>
            <a:endParaRPr lang="en-US" sz="2000" dirty="0"/>
          </a:p>
          <a:p>
            <a:pPr algn="l"/>
            <a:r>
              <a:rPr lang="en-US" sz="2000" dirty="0" smtClean="0"/>
              <a:t>San Luis Dam raise: (USBR)</a:t>
            </a:r>
          </a:p>
          <a:p>
            <a:pPr algn="l"/>
            <a:r>
              <a:rPr lang="en-US" sz="2000" dirty="0"/>
              <a:t>	</a:t>
            </a:r>
            <a:r>
              <a:rPr lang="en-US" sz="2000" dirty="0" smtClean="0"/>
              <a:t>Appraisal Report </a:t>
            </a:r>
            <a:r>
              <a:rPr lang="en-US" sz="2000" dirty="0">
                <a:solidFill>
                  <a:prstClr val="white"/>
                </a:solidFill>
              </a:rPr>
              <a:t> – </a:t>
            </a:r>
            <a:r>
              <a:rPr lang="en-US" sz="2000" dirty="0" smtClean="0">
                <a:solidFill>
                  <a:prstClr val="white"/>
                </a:solidFill>
              </a:rPr>
              <a:t> December 2013</a:t>
            </a:r>
          </a:p>
          <a:p>
            <a:pPr algn="l"/>
            <a:endParaRPr lang="en-US" dirty="0">
              <a:solidFill>
                <a:prstClr val="white"/>
              </a:solidFill>
            </a:endParaRPr>
          </a:p>
          <a:p>
            <a:pPr algn="l"/>
            <a:endParaRPr lang="en-US" dirty="0" smtClean="0">
              <a:solidFill>
                <a:prstClr val="white"/>
              </a:solidFill>
            </a:endParaRPr>
          </a:p>
          <a:p>
            <a:pPr algn="l"/>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Tree>
    <p:extLst>
      <p:ext uri="{BB962C8B-B14F-4D97-AF65-F5344CB8AC3E}">
        <p14:creationId xmlns:p14="http://schemas.microsoft.com/office/powerpoint/2010/main" val="3555088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208" y="1207934"/>
            <a:ext cx="6755692" cy="960404"/>
          </a:xfrm>
        </p:spPr>
        <p:txBody>
          <a:bodyPr/>
          <a:lstStyle/>
          <a:p>
            <a:r>
              <a:rPr lang="en-US" sz="4000" dirty="0" smtClean="0"/>
              <a:t>Status of  Other Dam Projects</a:t>
            </a:r>
            <a:endParaRPr lang="en-US" sz="4000" dirty="0"/>
          </a:p>
        </p:txBody>
      </p:sp>
      <p:sp>
        <p:nvSpPr>
          <p:cNvPr id="3" name="Subtitle 2"/>
          <p:cNvSpPr>
            <a:spLocks noGrp="1"/>
          </p:cNvSpPr>
          <p:nvPr>
            <p:ph type="subTitle" idx="1"/>
          </p:nvPr>
        </p:nvSpPr>
        <p:spPr>
          <a:xfrm>
            <a:off x="1191237" y="2361536"/>
            <a:ext cx="7533663" cy="4307711"/>
          </a:xfrm>
        </p:spPr>
        <p:txBody>
          <a:bodyPr>
            <a:normAutofit/>
          </a:bodyPr>
          <a:lstStyle/>
          <a:p>
            <a:pPr algn="l"/>
            <a:r>
              <a:rPr lang="en-US" sz="2000" dirty="0">
                <a:solidFill>
                  <a:prstClr val="white"/>
                </a:solidFill>
              </a:rPr>
              <a:t>Centennial </a:t>
            </a:r>
            <a:r>
              <a:rPr lang="en-US" sz="2000" dirty="0" smtClean="0">
                <a:solidFill>
                  <a:prstClr val="white"/>
                </a:solidFill>
              </a:rPr>
              <a:t>Dam (Parker Dam on Bear River) </a:t>
            </a:r>
          </a:p>
          <a:p>
            <a:pPr algn="l"/>
            <a:r>
              <a:rPr lang="en-US" sz="2000" dirty="0">
                <a:solidFill>
                  <a:prstClr val="white"/>
                </a:solidFill>
              </a:rPr>
              <a:t>	</a:t>
            </a:r>
            <a:r>
              <a:rPr lang="en-US" sz="2000" dirty="0" smtClean="0">
                <a:solidFill>
                  <a:prstClr val="white"/>
                </a:solidFill>
              </a:rPr>
              <a:t>(</a:t>
            </a:r>
            <a:r>
              <a:rPr lang="en-US" sz="2000" dirty="0">
                <a:solidFill>
                  <a:prstClr val="white"/>
                </a:solidFill>
              </a:rPr>
              <a:t>Nevada Irrigation </a:t>
            </a:r>
            <a:r>
              <a:rPr lang="en-US" sz="2000" dirty="0" smtClean="0">
                <a:solidFill>
                  <a:prstClr val="white"/>
                </a:solidFill>
              </a:rPr>
              <a:t>District)</a:t>
            </a:r>
          </a:p>
          <a:p>
            <a:pPr algn="l"/>
            <a:r>
              <a:rPr lang="en-US" sz="2000" dirty="0">
                <a:solidFill>
                  <a:prstClr val="white"/>
                </a:solidFill>
              </a:rPr>
              <a:t>	</a:t>
            </a:r>
            <a:r>
              <a:rPr lang="en-US" sz="2000" dirty="0" smtClean="0">
                <a:solidFill>
                  <a:prstClr val="white"/>
                </a:solidFill>
              </a:rPr>
              <a:t>Water Commission zero score, NID voted not to appeal</a:t>
            </a:r>
            <a:endParaRPr lang="en-US" sz="2000" dirty="0">
              <a:solidFill>
                <a:prstClr val="white"/>
              </a:solidFill>
            </a:endParaRPr>
          </a:p>
          <a:p>
            <a:pPr algn="l"/>
            <a:r>
              <a:rPr lang="en-US" sz="2000" dirty="0">
                <a:solidFill>
                  <a:prstClr val="white"/>
                </a:solidFill>
              </a:rPr>
              <a:t>	CEQA NOP –  </a:t>
            </a:r>
            <a:r>
              <a:rPr lang="en-US" sz="2000" dirty="0" smtClean="0">
                <a:solidFill>
                  <a:prstClr val="white"/>
                </a:solidFill>
              </a:rPr>
              <a:t>2016</a:t>
            </a:r>
          </a:p>
          <a:p>
            <a:pPr algn="l"/>
            <a:endParaRPr lang="en-US" sz="2000" dirty="0">
              <a:solidFill>
                <a:prstClr val="white"/>
              </a:solidFill>
            </a:endParaRPr>
          </a:p>
          <a:p>
            <a:pPr algn="l"/>
            <a:endParaRPr lang="en-US" sz="2000" dirty="0" smtClean="0">
              <a:solidFill>
                <a:prstClr val="white"/>
              </a:solidFill>
            </a:endParaRPr>
          </a:p>
          <a:p>
            <a:pPr algn="l"/>
            <a:r>
              <a:rPr lang="en-US" sz="2000" dirty="0" smtClean="0">
                <a:solidFill>
                  <a:prstClr val="white"/>
                </a:solidFill>
              </a:rPr>
              <a:t>New Exchequer Dam (Merced Irrigation District) </a:t>
            </a:r>
          </a:p>
          <a:p>
            <a:pPr algn="l"/>
            <a:r>
              <a:rPr lang="en-US" sz="2000" dirty="0">
                <a:solidFill>
                  <a:prstClr val="white"/>
                </a:solidFill>
              </a:rPr>
              <a:t>	</a:t>
            </a:r>
            <a:r>
              <a:rPr lang="en-US" sz="2000" dirty="0" smtClean="0">
                <a:solidFill>
                  <a:prstClr val="white"/>
                </a:solidFill>
              </a:rPr>
              <a:t>Dam raise (Congressional testimony to de-designate 			National Wild &amp; Scenic River)</a:t>
            </a:r>
          </a:p>
          <a:p>
            <a:pPr algn="l"/>
            <a:r>
              <a:rPr lang="en-US" sz="2000" dirty="0">
                <a:solidFill>
                  <a:prstClr val="white"/>
                </a:solidFill>
              </a:rPr>
              <a:t>	</a:t>
            </a:r>
            <a:r>
              <a:rPr lang="en-US" sz="2000" dirty="0" smtClean="0">
                <a:solidFill>
                  <a:prstClr val="white"/>
                </a:solidFill>
              </a:rPr>
              <a:t>Invasion of Corps of Engineers-required flood </a:t>
            </a:r>
            <a:r>
              <a:rPr lang="en-US" sz="2000" dirty="0">
                <a:solidFill>
                  <a:prstClr val="white"/>
                </a:solidFill>
              </a:rPr>
              <a:t>p</a:t>
            </a:r>
            <a:r>
              <a:rPr lang="en-US" sz="2000" dirty="0" smtClean="0">
                <a:solidFill>
                  <a:prstClr val="white"/>
                </a:solidFill>
              </a:rPr>
              <a:t>ool 			(Merced ID paper. No Water Commission </a:t>
            </a:r>
            <a:r>
              <a:rPr lang="en-US" sz="2000" dirty="0" smtClean="0">
                <a:solidFill>
                  <a:prstClr val="white"/>
                </a:solidFill>
              </a:rPr>
              <a:t>			application</a:t>
            </a:r>
            <a:r>
              <a:rPr lang="en-US" sz="2000" dirty="0" smtClean="0">
                <a:solidFill>
                  <a:prstClr val="white"/>
                </a:solidFill>
              </a:rPr>
              <a:t>)</a:t>
            </a:r>
          </a:p>
          <a:p>
            <a:pPr algn="l"/>
            <a:endParaRPr lang="en-US" dirty="0">
              <a:solidFill>
                <a:prstClr val="white"/>
              </a:solidFill>
            </a:endParaRPr>
          </a:p>
          <a:p>
            <a:pPr algn="l"/>
            <a:endParaRPr lang="en-US" dirty="0">
              <a:solidFill>
                <a:prstClr val="white"/>
              </a:solidFill>
            </a:endParaRPr>
          </a:p>
          <a:p>
            <a:pPr algn="l"/>
            <a:endParaRPr lang="en-US" dirty="0" smtClean="0">
              <a:solidFill>
                <a:prstClr val="white"/>
              </a:solidFill>
            </a:endParaRPr>
          </a:p>
          <a:p>
            <a:pPr algn="l"/>
            <a:endParaRPr lang="en-US" dirty="0" smtClean="0"/>
          </a:p>
        </p:txBody>
      </p:sp>
      <p:pic>
        <p:nvPicPr>
          <p:cNvPr id="4" name="Picture 3" descr="FOR Logo 201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8566" y="1195009"/>
            <a:ext cx="1259602" cy="973329"/>
          </a:xfrm>
          <a:prstGeom prst="rect">
            <a:avLst/>
          </a:prstGeom>
        </p:spPr>
      </p:pic>
    </p:spTree>
    <p:extLst>
      <p:ext uri="{BB962C8B-B14F-4D97-AF65-F5344CB8AC3E}">
        <p14:creationId xmlns:p14="http://schemas.microsoft.com/office/powerpoint/2010/main" val="2174680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13500</TotalTime>
  <Words>1541</Words>
  <Application>Microsoft Office PowerPoint</Application>
  <PresentationFormat>On-screen Show (4:3)</PresentationFormat>
  <Paragraphs>293</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Constantia</vt:lpstr>
      <vt:lpstr>Times New Roman</vt:lpstr>
      <vt:lpstr>Wingdings 2</vt:lpstr>
      <vt:lpstr>Flow</vt:lpstr>
      <vt:lpstr>Big Storage</vt:lpstr>
      <vt:lpstr>Some Basics</vt:lpstr>
      <vt:lpstr>More Basics</vt:lpstr>
      <vt:lpstr>Statewide Storage Factlets</vt:lpstr>
      <vt:lpstr>Cal Fed Investigation Dams</vt:lpstr>
      <vt:lpstr>Cal Fed-like Investigation  Dams </vt:lpstr>
      <vt:lpstr>Status of Projects</vt:lpstr>
      <vt:lpstr>Status of Projects</vt:lpstr>
      <vt:lpstr>Status of  Other Dam Projects</vt:lpstr>
      <vt:lpstr>Shasta Dam Raise</vt:lpstr>
      <vt:lpstr>Outstanding Considerations</vt:lpstr>
      <vt:lpstr>Sites Reservoir</vt:lpstr>
      <vt:lpstr> Potential Outstanding Considerations</vt:lpstr>
      <vt:lpstr>Temperance Flat Dam</vt:lpstr>
      <vt:lpstr>River Gorge Impacts</vt:lpstr>
      <vt:lpstr>River Gorge Impacts</vt:lpstr>
      <vt:lpstr>Unresolved Issues</vt:lpstr>
      <vt:lpstr>Other Projects</vt:lpstr>
      <vt:lpstr>An obvious conclusion: we’ve reached “Peak Water” for many California watersheds</vt:lpstr>
      <vt:lpstr>And in some watersheds restoration is in the public interest, not increased water extractions</vt:lpstr>
      <vt:lpstr>And additional supply is costly</vt:lpstr>
      <vt:lpstr>California’s recent response: offer to subsidize public benefits of storage projects</vt:lpstr>
      <vt:lpstr>California Water Commission</vt:lpstr>
      <vt:lpstr>California Water Commission</vt:lpstr>
      <vt:lpstr>California Water Commission</vt:lpstr>
      <vt:lpstr>Back to Reality:  some pointing positive</vt:lpstr>
      <vt:lpstr>Thoughts For The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Evans</dc:creator>
  <cp:lastModifiedBy>Ron Stork</cp:lastModifiedBy>
  <cp:revision>156</cp:revision>
  <dcterms:created xsi:type="dcterms:W3CDTF">2016-03-02T20:14:14Z</dcterms:created>
  <dcterms:modified xsi:type="dcterms:W3CDTF">2018-03-08T23:32:39Z</dcterms:modified>
</cp:coreProperties>
</file>