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handoutMasterIdLst>
    <p:handoutMasterId r:id="rId35"/>
  </p:handoutMasterIdLst>
  <p:sldIdLst>
    <p:sldId id="256" r:id="rId2"/>
    <p:sldId id="258" r:id="rId3"/>
    <p:sldId id="300" r:id="rId4"/>
    <p:sldId id="299" r:id="rId5"/>
    <p:sldId id="309" r:id="rId6"/>
    <p:sldId id="304" r:id="rId7"/>
    <p:sldId id="305" r:id="rId8"/>
    <p:sldId id="262" r:id="rId9"/>
    <p:sldId id="270" r:id="rId10"/>
    <p:sldId id="319" r:id="rId11"/>
    <p:sldId id="320" r:id="rId12"/>
    <p:sldId id="321" r:id="rId13"/>
    <p:sldId id="336" r:id="rId14"/>
    <p:sldId id="268" r:id="rId15"/>
    <p:sldId id="272" r:id="rId16"/>
    <p:sldId id="324" r:id="rId17"/>
    <p:sldId id="322" r:id="rId18"/>
    <p:sldId id="294" r:id="rId19"/>
    <p:sldId id="284" r:id="rId20"/>
    <p:sldId id="280" r:id="rId21"/>
    <p:sldId id="323" r:id="rId22"/>
    <p:sldId id="325" r:id="rId23"/>
    <p:sldId id="326" r:id="rId24"/>
    <p:sldId id="308" r:id="rId25"/>
    <p:sldId id="327" r:id="rId26"/>
    <p:sldId id="328" r:id="rId27"/>
    <p:sldId id="329" r:id="rId28"/>
    <p:sldId id="330" r:id="rId29"/>
    <p:sldId id="332" r:id="rId30"/>
    <p:sldId id="333" r:id="rId31"/>
    <p:sldId id="335" r:id="rId32"/>
    <p:sldId id="29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84" autoAdjust="0"/>
  </p:normalViewPr>
  <p:slideViewPr>
    <p:cSldViewPr snapToGrid="0" snapToObjects="1">
      <p:cViewPr>
        <p:scale>
          <a:sx n="92" d="100"/>
          <a:sy n="92" d="100"/>
        </p:scale>
        <p:origin x="-536"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4A5B9A-50CC-46C1-848B-EDCFF68A1DFE}" type="datetimeFigureOut">
              <a:rPr lang="en-US" smtClean="0"/>
              <a:t>5/11/2017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60D5176-EF11-4306-9DC4-6B7B6B69321E}" type="slidenum">
              <a:rPr lang="en-US" smtClean="0"/>
              <a:t>‹#›</a:t>
            </a:fld>
            <a:endParaRPr lang="en-US"/>
          </a:p>
        </p:txBody>
      </p:sp>
    </p:spTree>
    <p:extLst>
      <p:ext uri="{BB962C8B-B14F-4D97-AF65-F5344CB8AC3E}">
        <p14:creationId xmlns:p14="http://schemas.microsoft.com/office/powerpoint/2010/main" val="4282406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8C49A7-8BE6-4E73-9843-CD349F8B33DF}" type="datetimeFigureOut">
              <a:rPr lang="en-US" smtClean="0"/>
              <a:t>5/11/2017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76A60C4-9147-4E9B-AFF2-D373F8A33359}" type="slidenum">
              <a:rPr lang="en-US" smtClean="0"/>
              <a:t>‹#›</a:t>
            </a:fld>
            <a:endParaRPr lang="en-US"/>
          </a:p>
        </p:txBody>
      </p:sp>
    </p:spTree>
    <p:extLst>
      <p:ext uri="{BB962C8B-B14F-4D97-AF65-F5344CB8AC3E}">
        <p14:creationId xmlns:p14="http://schemas.microsoft.com/office/powerpoint/2010/main" val="256330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E38E4D-051A-41E1-86A4-E56916468FD0}" type="datetimeFigureOut">
              <a:rPr lang="en-US" smtClean="0"/>
              <a:t>5/11/2017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6BB73A-582F-4420-9A14-CB10A2B2E5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38E4D-051A-41E1-86A4-E56916468FD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38E4D-051A-41E1-86A4-E56916468FD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38E4D-051A-41E1-86A4-E56916468FD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38E4D-051A-41E1-86A4-E56916468FD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E38E4D-051A-41E1-86A4-E56916468FD0}"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E38E4D-051A-41E1-86A4-E56916468FD0}"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38E4D-051A-41E1-86A4-E56916468FD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86BB73A-582F-4420-9A14-CB10A2B2E5E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E38E4D-051A-41E1-86A4-E56916468FD0}" type="datetimeFigureOut">
              <a:rPr lang="en-US" smtClean="0"/>
              <a:t>5/11/2017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6BB73A-582F-4420-9A14-CB10A2B2E5E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friendsoftheriver.org/" TargetMode="External"/><Relationship Id="rId2" Type="http://schemas.openxmlformats.org/officeDocument/2006/relationships/hyperlink" Target="mailto:rstork@friendsoftheriver.org"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friendsoftheriver.org/our-work/rivers-under-threat/feather-threa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240349"/>
            <a:ext cx="7167770" cy="1073481"/>
          </a:xfrm>
        </p:spPr>
        <p:txBody>
          <a:bodyPr>
            <a:normAutofit fontScale="90000"/>
          </a:bodyPr>
          <a:lstStyle/>
          <a:p>
            <a:r>
              <a:rPr lang="en-US" sz="6000" dirty="0" smtClean="0"/>
              <a:t>Oroville Dam Complex  Sagas</a:t>
            </a:r>
            <a:endParaRPr lang="en-US" sz="6000" dirty="0"/>
          </a:p>
        </p:txBody>
      </p:sp>
      <p:sp>
        <p:nvSpPr>
          <p:cNvPr id="3" name="Subtitle 2"/>
          <p:cNvSpPr>
            <a:spLocks noGrp="1"/>
          </p:cNvSpPr>
          <p:nvPr>
            <p:ph type="subTitle" idx="1"/>
          </p:nvPr>
        </p:nvSpPr>
        <p:spPr>
          <a:xfrm>
            <a:off x="417513" y="2767054"/>
            <a:ext cx="8307387" cy="3286613"/>
          </a:xfrm>
        </p:spPr>
        <p:txBody>
          <a:bodyPr>
            <a:normAutofit fontScale="55000" lnSpcReduction="20000"/>
          </a:bodyPr>
          <a:lstStyle/>
          <a:p>
            <a:endParaRPr lang="en-US" sz="3200" dirty="0" smtClean="0"/>
          </a:p>
          <a:p>
            <a:r>
              <a:rPr lang="en-US" sz="4000" dirty="0" smtClean="0"/>
              <a:t>Miscues, Regulator Mistakes, </a:t>
            </a:r>
          </a:p>
          <a:p>
            <a:r>
              <a:rPr lang="en-US" sz="4000" dirty="0" smtClean="0"/>
              <a:t>and Reflections on Where We’ve Been</a:t>
            </a:r>
          </a:p>
          <a:p>
            <a:r>
              <a:rPr lang="en-US" sz="4000" dirty="0" smtClean="0"/>
              <a:t> and the Mysteries of Where </a:t>
            </a:r>
            <a:r>
              <a:rPr lang="en-US" sz="4000" dirty="0"/>
              <a:t>W</a:t>
            </a:r>
            <a:r>
              <a:rPr lang="en-US" sz="4000" dirty="0" smtClean="0"/>
              <a:t>e Are Going?</a:t>
            </a:r>
          </a:p>
          <a:p>
            <a:endParaRPr lang="en-US" sz="3200" dirty="0"/>
          </a:p>
          <a:p>
            <a:endParaRPr lang="en-US" sz="4000" dirty="0" smtClean="0"/>
          </a:p>
          <a:p>
            <a:endParaRPr lang="en-US" sz="2400" dirty="0"/>
          </a:p>
          <a:p>
            <a:r>
              <a:rPr lang="en-US" sz="2400" dirty="0" smtClean="0"/>
              <a:t>California Rivers Day Legislative Briefing</a:t>
            </a:r>
          </a:p>
          <a:p>
            <a:r>
              <a:rPr lang="en-US" sz="2400" dirty="0" smtClean="0"/>
              <a:t>State Capitol, May 3, 2017</a:t>
            </a:r>
          </a:p>
          <a:p>
            <a:endParaRPr lang="en-US" sz="2400" dirty="0"/>
          </a:p>
          <a:p>
            <a:r>
              <a:rPr lang="en-US" sz="2400" dirty="0" smtClean="0"/>
              <a:t>Presented by Ron Stork, Friends of the River</a:t>
            </a:r>
          </a:p>
          <a:p>
            <a:endParaRPr lang="en-US" dirty="0"/>
          </a:p>
          <a:p>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057" y="855573"/>
            <a:ext cx="1259602" cy="973329"/>
          </a:xfrm>
          <a:prstGeom prst="rect">
            <a:avLst/>
          </a:prstGeom>
        </p:spPr>
      </p:pic>
    </p:spTree>
    <p:extLst>
      <p:ext uri="{BB962C8B-B14F-4D97-AF65-F5344CB8AC3E}">
        <p14:creationId xmlns:p14="http://schemas.microsoft.com/office/powerpoint/2010/main" val="2477117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Oroville Incident Reservoir Levels</a:t>
            </a:r>
            <a:endParaRPr lang="en-US" dirty="0"/>
          </a:p>
        </p:txBody>
      </p:sp>
      <p:pic>
        <p:nvPicPr>
          <p:cNvPr id="4" name="Content Placeholder 3" descr="Screen Shot 2017-02-20 at 8.40.08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1092" r="1092"/>
          <a:stretch>
            <a:fillRect/>
          </a:stretch>
        </p:blipFill>
        <p:spPr/>
      </p:pic>
    </p:spTree>
    <p:extLst>
      <p:ext uri="{BB962C8B-B14F-4D97-AF65-F5344CB8AC3E}">
        <p14:creationId xmlns:p14="http://schemas.microsoft.com/office/powerpoint/2010/main" val="414186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Oroville Incident Outflows</a:t>
            </a:r>
            <a:endParaRPr lang="en-US" dirty="0"/>
          </a:p>
        </p:txBody>
      </p:sp>
      <p:pic>
        <p:nvPicPr>
          <p:cNvPr id="4" name="Content Placeholder 3" descr="Screen Shot 2017-02-20 at 8.37.50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1773" r="1773"/>
          <a:stretch>
            <a:fillRect/>
          </a:stretch>
        </p:blipFill>
        <p:spPr/>
      </p:pic>
    </p:spTree>
    <p:extLst>
      <p:ext uri="{BB962C8B-B14F-4D97-AF65-F5344CB8AC3E}">
        <p14:creationId xmlns:p14="http://schemas.microsoft.com/office/powerpoint/2010/main" val="286947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7-02-20 at 8.46.41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270128"/>
            <a:ext cx="9144000" cy="4963886"/>
          </a:xfrm>
          <a:prstGeom prst="rect">
            <a:avLst/>
          </a:prstGeom>
        </p:spPr>
      </p:pic>
    </p:spTree>
    <p:extLst>
      <p:ext uri="{BB962C8B-B14F-4D97-AF65-F5344CB8AC3E}">
        <p14:creationId xmlns:p14="http://schemas.microsoft.com/office/powerpoint/2010/main" val="3701652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Oroville Incident Flow Synthesis</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95401" y="1935163"/>
            <a:ext cx="6191106" cy="4752472"/>
          </a:xfrm>
        </p:spPr>
      </p:pic>
    </p:spTree>
    <p:extLst>
      <p:ext uri="{BB962C8B-B14F-4D97-AF65-F5344CB8AC3E}">
        <p14:creationId xmlns:p14="http://schemas.microsoft.com/office/powerpoint/2010/main" val="64677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714" y="729163"/>
            <a:ext cx="7256732" cy="864212"/>
          </a:xfrm>
        </p:spPr>
        <p:txBody>
          <a:bodyPr>
            <a:normAutofit/>
          </a:bodyPr>
          <a:lstStyle/>
          <a:p>
            <a:r>
              <a:rPr lang="en-US" dirty="0" smtClean="0"/>
              <a:t>Havoc</a:t>
            </a:r>
            <a:endParaRPr lang="en-US" sz="4000" dirty="0"/>
          </a:p>
        </p:txBody>
      </p:sp>
      <p:sp>
        <p:nvSpPr>
          <p:cNvPr id="3" name="Subtitle 2"/>
          <p:cNvSpPr>
            <a:spLocks noGrp="1"/>
          </p:cNvSpPr>
          <p:nvPr>
            <p:ph type="subTitle" idx="1"/>
          </p:nvPr>
        </p:nvSpPr>
        <p:spPr>
          <a:xfrm>
            <a:off x="629920" y="2425148"/>
            <a:ext cx="4582160" cy="3856382"/>
          </a:xfrm>
        </p:spPr>
        <p:txBody>
          <a:bodyPr>
            <a:normAutofit/>
          </a:bodyPr>
          <a:lstStyle/>
          <a:p>
            <a:endParaRPr lang="en-US" dirty="0" smtClean="0"/>
          </a:p>
          <a:p>
            <a:pPr marL="285750" indent="-285750" algn="l">
              <a:buFont typeface="Arial"/>
              <a:buChar char="•"/>
            </a:pPr>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5660" y="620046"/>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995" y="2340033"/>
            <a:ext cx="5020887" cy="334725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11487" y="2285446"/>
            <a:ext cx="2468880" cy="3700272"/>
          </a:xfrm>
          <a:prstGeom prst="rect">
            <a:avLst/>
          </a:prstGeom>
        </p:spPr>
      </p:pic>
    </p:spTree>
    <p:extLst>
      <p:ext uri="{BB962C8B-B14F-4D97-AF65-F5344CB8AC3E}">
        <p14:creationId xmlns:p14="http://schemas.microsoft.com/office/powerpoint/2010/main" val="705473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normAutofit/>
          </a:bodyPr>
          <a:lstStyle/>
          <a:p>
            <a:r>
              <a:rPr lang="en-US" dirty="0" smtClean="0"/>
              <a:t>More Havoc</a:t>
            </a:r>
            <a:endParaRPr lang="en-US" dirty="0"/>
          </a:p>
        </p:txBody>
      </p:sp>
      <p:sp>
        <p:nvSpPr>
          <p:cNvPr id="3" name="Subtitle 2"/>
          <p:cNvSpPr>
            <a:spLocks noGrp="1"/>
          </p:cNvSpPr>
          <p:nvPr>
            <p:ph type="subTitle" idx="1"/>
          </p:nvPr>
        </p:nvSpPr>
        <p:spPr>
          <a:xfrm>
            <a:off x="3713259" y="2402417"/>
            <a:ext cx="4842344" cy="4008806"/>
          </a:xfrm>
        </p:spPr>
        <p:txBody>
          <a:bodyPr>
            <a:normAutofit/>
          </a:bodyPr>
          <a:lstStyle/>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748" y="2402417"/>
            <a:ext cx="3170335" cy="346834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13259" y="2402417"/>
            <a:ext cx="5277277" cy="3524700"/>
          </a:xfrm>
          <a:prstGeom prst="rect">
            <a:avLst/>
          </a:prstGeom>
        </p:spPr>
      </p:pic>
    </p:spTree>
    <p:extLst>
      <p:ext uri="{BB962C8B-B14F-4D97-AF65-F5344CB8AC3E}">
        <p14:creationId xmlns:p14="http://schemas.microsoft.com/office/powerpoint/2010/main" val="3087366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441" y="453791"/>
            <a:ext cx="7256732" cy="973329"/>
          </a:xfrm>
        </p:spPr>
        <p:txBody>
          <a:bodyPr>
            <a:normAutofit/>
          </a:bodyPr>
          <a:lstStyle/>
          <a:p>
            <a:r>
              <a:rPr lang="en-US" dirty="0" smtClean="0"/>
              <a:t>More Havoc</a:t>
            </a:r>
            <a:endParaRPr lang="en-US" dirty="0"/>
          </a:p>
        </p:txBody>
      </p:sp>
      <p:sp>
        <p:nvSpPr>
          <p:cNvPr id="3" name="Subtitle 2"/>
          <p:cNvSpPr>
            <a:spLocks noGrp="1"/>
          </p:cNvSpPr>
          <p:nvPr>
            <p:ph type="subTitle" idx="1"/>
          </p:nvPr>
        </p:nvSpPr>
        <p:spPr>
          <a:xfrm>
            <a:off x="3713259" y="2402417"/>
            <a:ext cx="4842344" cy="4008806"/>
          </a:xfrm>
        </p:spPr>
        <p:txBody>
          <a:bodyPr>
            <a:normAutofit/>
          </a:bodyPr>
          <a:lstStyle/>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453791"/>
            <a:ext cx="1259602" cy="97332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16661" y="1584380"/>
            <a:ext cx="6677512" cy="5038091"/>
          </a:xfrm>
          <a:prstGeom prst="rect">
            <a:avLst/>
          </a:prstGeom>
        </p:spPr>
      </p:pic>
    </p:spTree>
    <p:extLst>
      <p:ext uri="{BB962C8B-B14F-4D97-AF65-F5344CB8AC3E}">
        <p14:creationId xmlns:p14="http://schemas.microsoft.com/office/powerpoint/2010/main" val="331706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82" y="360322"/>
            <a:ext cx="7103918" cy="1045913"/>
          </a:xfrm>
        </p:spPr>
        <p:txBody>
          <a:bodyPr>
            <a:normAutofit fontScale="90000"/>
          </a:bodyPr>
          <a:lstStyle/>
          <a:p>
            <a:r>
              <a:rPr lang="en-US" sz="4000" dirty="0" smtClean="0"/>
              <a:t>Using the Auxiliary Spillway would be a bad thing, perhaps very bad</a:t>
            </a:r>
            <a:endParaRPr lang="en-US" sz="4000" dirty="0"/>
          </a:p>
        </p:txBody>
      </p:sp>
      <p:sp>
        <p:nvSpPr>
          <p:cNvPr id="3" name="Subtitle 2"/>
          <p:cNvSpPr>
            <a:spLocks noGrp="1"/>
          </p:cNvSpPr>
          <p:nvPr>
            <p:ph type="subTitle" idx="1"/>
          </p:nvPr>
        </p:nvSpPr>
        <p:spPr>
          <a:xfrm>
            <a:off x="398210" y="2507514"/>
            <a:ext cx="1957064" cy="3919361"/>
          </a:xfrm>
        </p:spPr>
        <p:txBody>
          <a:bodyPr>
            <a:normAutofit fontScale="92500"/>
          </a:bodyPr>
          <a:lstStyle/>
          <a:p>
            <a:r>
              <a:rPr lang="en-US" sz="2000" dirty="0" smtClean="0"/>
              <a:t>Actual fear was loss of hilltop crest control and catastrophic release of top of reservoir. The threat to the dam structure itself would require considerable hillside failure, probably only a remote possibility</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5660" y="308318"/>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53402" y="1751733"/>
            <a:ext cx="6048402" cy="4621357"/>
          </a:xfrm>
          <a:prstGeom prst="rect">
            <a:avLst/>
          </a:prstGeom>
        </p:spPr>
      </p:pic>
    </p:spTree>
    <p:extLst>
      <p:ext uri="{BB962C8B-B14F-4D97-AF65-F5344CB8AC3E}">
        <p14:creationId xmlns:p14="http://schemas.microsoft.com/office/powerpoint/2010/main" val="3099583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005" y="273682"/>
            <a:ext cx="7256732" cy="973329"/>
          </a:xfrm>
        </p:spPr>
        <p:txBody>
          <a:bodyPr>
            <a:normAutofit/>
          </a:bodyPr>
          <a:lstStyle/>
          <a:p>
            <a:r>
              <a:rPr lang="en-US" dirty="0" smtClean="0"/>
              <a:t>From Bad to Worse</a:t>
            </a:r>
            <a:endParaRPr lang="en-US" dirty="0"/>
          </a:p>
        </p:txBody>
      </p:sp>
      <p:sp>
        <p:nvSpPr>
          <p:cNvPr id="3" name="Subtitle 2"/>
          <p:cNvSpPr>
            <a:spLocks noGrp="1"/>
          </p:cNvSpPr>
          <p:nvPr>
            <p:ph type="subTitle" idx="1"/>
          </p:nvPr>
        </p:nvSpPr>
        <p:spPr>
          <a:xfrm>
            <a:off x="3874462" y="2402417"/>
            <a:ext cx="4315722" cy="3693583"/>
          </a:xfrm>
        </p:spPr>
        <p:txBody>
          <a:bodyPr>
            <a:normAutofit fontScale="85000" lnSpcReduction="20000"/>
          </a:bodyPr>
          <a:lstStyle/>
          <a:p>
            <a:pPr algn="l"/>
            <a:r>
              <a:rPr lang="en-US" sz="1900" dirty="0" smtClean="0"/>
              <a:t>The Temperance Flat Dam will flood:</a:t>
            </a:r>
          </a:p>
          <a:p>
            <a:pPr marL="285750" indent="-285750" algn="l">
              <a:buFont typeface="Arial"/>
              <a:buChar char="•"/>
            </a:pPr>
            <a:endParaRPr lang="en-US" sz="1900" dirty="0"/>
          </a:p>
          <a:p>
            <a:pPr marL="285750" indent="-285750" algn="l">
              <a:buFont typeface="Arial"/>
              <a:buChar char="•"/>
            </a:pPr>
            <a:r>
              <a:rPr lang="en-US" sz="1900" dirty="0" smtClean="0"/>
              <a:t>8 miles of the San Joaquin River Gorge – a river recommended by the BLM for National Wild &amp; Scenic River protection.</a:t>
            </a:r>
          </a:p>
          <a:p>
            <a:pPr marL="285750" indent="-285750" algn="l">
              <a:buFont typeface="Arial"/>
              <a:buChar char="•"/>
            </a:pPr>
            <a:endParaRPr lang="en-US" sz="1900" dirty="0"/>
          </a:p>
          <a:p>
            <a:pPr marL="285750" indent="-285750" algn="l">
              <a:buFont typeface="Arial"/>
              <a:buChar char="•"/>
            </a:pPr>
            <a:r>
              <a:rPr lang="en-US" sz="1900" dirty="0" smtClean="0"/>
              <a:t>A BLM recreation area visited by 84,000 people annually</a:t>
            </a:r>
          </a:p>
          <a:p>
            <a:pPr marL="285750" indent="-285750" algn="l">
              <a:buFont typeface="Arial"/>
              <a:buChar char="•"/>
            </a:pPr>
            <a:endParaRPr lang="en-US" sz="1900" dirty="0" smtClean="0"/>
          </a:p>
          <a:p>
            <a:pPr marL="285750" indent="-285750" algn="l">
              <a:buFont typeface="Arial"/>
              <a:buChar char="•"/>
            </a:pPr>
            <a:r>
              <a:rPr lang="en-US" sz="1900" dirty="0"/>
              <a:t>T</a:t>
            </a:r>
            <a:r>
              <a:rPr lang="en-US" sz="1900" dirty="0" smtClean="0"/>
              <a:t>hree campgrounds, an outdoor education center and natural history museum</a:t>
            </a:r>
          </a:p>
          <a:p>
            <a:pPr marL="285750" indent="-285750" algn="l">
              <a:buFont typeface="Arial"/>
              <a:buChar char="•"/>
            </a:pPr>
            <a:endParaRPr lang="en-US" sz="1900" dirty="0" smtClean="0"/>
          </a:p>
          <a:p>
            <a:pPr marL="285750" indent="-285750" algn="l">
              <a:buFont typeface="Arial"/>
              <a:buChar char="•"/>
            </a:pPr>
            <a:r>
              <a:rPr lang="en-US" sz="1900" dirty="0" smtClean="0"/>
              <a:t>Segments of San Joaquin River National Recreation Trail and two other National Trails</a:t>
            </a:r>
          </a:p>
          <a:p>
            <a:pPr marL="285750" indent="-285750" algn="l">
              <a:buFont typeface="Arial"/>
              <a:buChar char="•"/>
            </a:pPr>
            <a:endParaRPr lang="en-US" dirty="0" smtClean="0"/>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273682"/>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9790" y="1357436"/>
            <a:ext cx="6798375" cy="5098782"/>
          </a:xfrm>
          <a:prstGeom prst="rect">
            <a:avLst/>
          </a:prstGeom>
        </p:spPr>
      </p:pic>
    </p:spTree>
    <p:extLst>
      <p:ext uri="{BB962C8B-B14F-4D97-AF65-F5344CB8AC3E}">
        <p14:creationId xmlns:p14="http://schemas.microsoft.com/office/powerpoint/2010/main" val="2806625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084" y="732643"/>
            <a:ext cx="7256732" cy="973329"/>
          </a:xfrm>
        </p:spPr>
        <p:txBody>
          <a:bodyPr/>
          <a:lstStyle/>
          <a:p>
            <a:r>
              <a:rPr lang="en-US" dirty="0" smtClean="0"/>
              <a:t>And Near Catastrophe</a:t>
            </a:r>
            <a:endParaRPr lang="en-US" dirty="0"/>
          </a:p>
        </p:txBody>
      </p:sp>
      <p:sp>
        <p:nvSpPr>
          <p:cNvPr id="3" name="Subtitle 2"/>
          <p:cNvSpPr>
            <a:spLocks noGrp="1"/>
          </p:cNvSpPr>
          <p:nvPr>
            <p:ph type="subTitle" idx="1"/>
          </p:nvPr>
        </p:nvSpPr>
        <p:spPr>
          <a:xfrm>
            <a:off x="4391057" y="2432183"/>
            <a:ext cx="4065025" cy="3663818"/>
          </a:xfrm>
        </p:spPr>
        <p:txBody>
          <a:bodyPr>
            <a:normAutofit/>
          </a:bodyPr>
          <a:lstStyle/>
          <a:p>
            <a:pPr marL="285750" indent="-285750" algn="l">
              <a:buFont typeface="Arial"/>
              <a:buChar char="•"/>
            </a:pPr>
            <a:endParaRPr lang="en-US" dirty="0"/>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708344"/>
            <a:ext cx="1259602" cy="9733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916" y="1868554"/>
            <a:ext cx="7134900" cy="4438150"/>
          </a:xfrm>
          <a:prstGeom prst="rect">
            <a:avLst/>
          </a:prstGeom>
        </p:spPr>
      </p:pic>
    </p:spTree>
    <p:extLst>
      <p:ext uri="{BB962C8B-B14F-4D97-AF65-F5344CB8AC3E}">
        <p14:creationId xmlns:p14="http://schemas.microsoft.com/office/powerpoint/2010/main" val="267581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1207934"/>
            <a:ext cx="6755692" cy="960404"/>
          </a:xfrm>
        </p:spPr>
        <p:txBody>
          <a:bodyPr/>
          <a:lstStyle/>
          <a:p>
            <a:r>
              <a:rPr lang="en-US" dirty="0" smtClean="0"/>
              <a:t>Some Geography</a:t>
            </a:r>
            <a:endParaRPr lang="en-US" dirty="0"/>
          </a:p>
        </p:txBody>
      </p:sp>
      <p:sp>
        <p:nvSpPr>
          <p:cNvPr id="3" name="Subtitle 2"/>
          <p:cNvSpPr>
            <a:spLocks noGrp="1"/>
          </p:cNvSpPr>
          <p:nvPr>
            <p:ph type="subTitle" idx="1"/>
          </p:nvPr>
        </p:nvSpPr>
        <p:spPr>
          <a:xfrm>
            <a:off x="519545" y="2654301"/>
            <a:ext cx="8205355" cy="3543968"/>
          </a:xfrm>
        </p:spPr>
        <p:txBody>
          <a:bodyPr>
            <a:normAutofit/>
          </a:bodyPr>
          <a:lstStyle/>
          <a:p>
            <a:pPr algn="l"/>
            <a:endParaRPr lang="en-US" sz="2400"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394" y="1195009"/>
            <a:ext cx="1069946"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8991" y="2654301"/>
            <a:ext cx="3785909" cy="350196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7602" y="2654301"/>
            <a:ext cx="4701389" cy="3501966"/>
          </a:xfrm>
          <a:prstGeom prst="rect">
            <a:avLst/>
          </a:prstGeom>
        </p:spPr>
      </p:pic>
    </p:spTree>
    <p:extLst>
      <p:ext uri="{BB962C8B-B14F-4D97-AF65-F5344CB8AC3E}">
        <p14:creationId xmlns:p14="http://schemas.microsoft.com/office/powerpoint/2010/main" val="226212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Imminent Failure, Day After</a:t>
            </a:r>
            <a:endParaRPr lang="en-US" sz="4000" dirty="0"/>
          </a:p>
        </p:txBody>
      </p:sp>
      <p:sp>
        <p:nvSpPr>
          <p:cNvPr id="3" name="Subtitle 2"/>
          <p:cNvSpPr>
            <a:spLocks noGrp="1"/>
          </p:cNvSpPr>
          <p:nvPr>
            <p:ph type="subTitle" idx="1"/>
          </p:nvPr>
        </p:nvSpPr>
        <p:spPr>
          <a:xfrm>
            <a:off x="398209" y="2507514"/>
            <a:ext cx="5040483" cy="3919361"/>
          </a:xfrm>
        </p:spPr>
        <p:txBody>
          <a:bodyPr>
            <a:normAutofit/>
          </a:bodyPr>
          <a:lstStyle/>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0192" y="2286102"/>
            <a:ext cx="6477000" cy="4312133"/>
          </a:xfrm>
          <a:prstGeom prst="rect">
            <a:avLst/>
          </a:prstGeom>
        </p:spPr>
      </p:pic>
    </p:spTree>
    <p:extLst>
      <p:ext uri="{BB962C8B-B14F-4D97-AF65-F5344CB8AC3E}">
        <p14:creationId xmlns:p14="http://schemas.microsoft.com/office/powerpoint/2010/main" val="1662939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Imminent Failure, Day After</a:t>
            </a:r>
            <a:endParaRPr lang="en-US" sz="4000" dirty="0"/>
          </a:p>
        </p:txBody>
      </p:sp>
      <p:sp>
        <p:nvSpPr>
          <p:cNvPr id="3" name="Subtitle 2"/>
          <p:cNvSpPr>
            <a:spLocks noGrp="1"/>
          </p:cNvSpPr>
          <p:nvPr>
            <p:ph type="subTitle" idx="1"/>
          </p:nvPr>
        </p:nvSpPr>
        <p:spPr>
          <a:xfrm>
            <a:off x="398209" y="2507514"/>
            <a:ext cx="5040483" cy="3919361"/>
          </a:xfrm>
        </p:spPr>
        <p:txBody>
          <a:bodyPr>
            <a:normAutofit/>
          </a:bodyPr>
          <a:lstStyle/>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501" y="2507513"/>
            <a:ext cx="7757248" cy="3806695"/>
          </a:xfrm>
          <a:prstGeom prst="rect">
            <a:avLst/>
          </a:prstGeom>
        </p:spPr>
      </p:pic>
    </p:spTree>
    <p:extLst>
      <p:ext uri="{BB962C8B-B14F-4D97-AF65-F5344CB8AC3E}">
        <p14:creationId xmlns:p14="http://schemas.microsoft.com/office/powerpoint/2010/main" val="128269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4368" y="381109"/>
            <a:ext cx="7256732" cy="973329"/>
          </a:xfrm>
        </p:spPr>
        <p:txBody>
          <a:bodyPr/>
          <a:lstStyle/>
          <a:p>
            <a:r>
              <a:rPr lang="en-US" sz="4000" dirty="0" smtClean="0"/>
              <a:t>All outlets compromised</a:t>
            </a:r>
            <a:endParaRPr lang="en-US" sz="4000" dirty="0"/>
          </a:p>
        </p:txBody>
      </p:sp>
      <p:sp>
        <p:nvSpPr>
          <p:cNvPr id="3" name="Subtitle 2"/>
          <p:cNvSpPr>
            <a:spLocks noGrp="1"/>
          </p:cNvSpPr>
          <p:nvPr>
            <p:ph type="subTitle" idx="1"/>
          </p:nvPr>
        </p:nvSpPr>
        <p:spPr>
          <a:xfrm>
            <a:off x="1468167" y="3512126"/>
            <a:ext cx="7397537" cy="3047699"/>
          </a:xfrm>
        </p:spPr>
        <p:txBody>
          <a:bodyPr>
            <a:normAutofit/>
          </a:bodyPr>
          <a:lstStyle/>
          <a:p>
            <a:pPr algn="l"/>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349882"/>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3283" y="1581751"/>
            <a:ext cx="7762422" cy="4978075"/>
          </a:xfrm>
          <a:prstGeom prst="rect">
            <a:avLst/>
          </a:prstGeom>
        </p:spPr>
      </p:pic>
    </p:spTree>
    <p:extLst>
      <p:ext uri="{BB962C8B-B14F-4D97-AF65-F5344CB8AC3E}">
        <p14:creationId xmlns:p14="http://schemas.microsoft.com/office/powerpoint/2010/main" val="142627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582000"/>
            <a:ext cx="7256732" cy="973329"/>
          </a:xfrm>
        </p:spPr>
        <p:txBody>
          <a:bodyPr/>
          <a:lstStyle/>
          <a:p>
            <a:r>
              <a:rPr lang="en-US" sz="4000" dirty="0" smtClean="0"/>
              <a:t>Short-term Recovery Actions</a:t>
            </a:r>
            <a:endParaRPr lang="en-US" sz="4000" dirty="0"/>
          </a:p>
        </p:txBody>
      </p:sp>
      <p:sp>
        <p:nvSpPr>
          <p:cNvPr id="3" name="Subtitle 2"/>
          <p:cNvSpPr>
            <a:spLocks noGrp="1"/>
          </p:cNvSpPr>
          <p:nvPr>
            <p:ph type="subTitle" idx="1"/>
          </p:nvPr>
        </p:nvSpPr>
        <p:spPr>
          <a:xfrm>
            <a:off x="278297" y="2346758"/>
            <a:ext cx="8587408" cy="4213068"/>
          </a:xfrm>
        </p:spPr>
        <p:txBody>
          <a:bodyPr>
            <a:normAutofit lnSpcReduction="10000"/>
          </a:bodyPr>
          <a:lstStyle/>
          <a:p>
            <a:pPr algn="l"/>
            <a:r>
              <a:rPr lang="en-US" dirty="0" smtClean="0"/>
              <a:t>Dredging out Oroville Dam </a:t>
            </a:r>
            <a:r>
              <a:rPr lang="en-US" dirty="0" err="1" smtClean="0"/>
              <a:t>afterbay</a:t>
            </a:r>
            <a:r>
              <a:rPr lang="en-US" dirty="0" smtClean="0"/>
              <a:t> to relieve pressure on </a:t>
            </a:r>
            <a:r>
              <a:rPr lang="en-US" dirty="0" err="1"/>
              <a:t>p</a:t>
            </a:r>
            <a:r>
              <a:rPr lang="en-US" dirty="0" err="1" smtClean="0"/>
              <a:t>owerplant</a:t>
            </a:r>
            <a:r>
              <a:rPr lang="en-US" dirty="0" smtClean="0"/>
              <a:t> and enable restart</a:t>
            </a:r>
          </a:p>
          <a:p>
            <a:pPr algn="l"/>
            <a:endParaRPr lang="en-US" dirty="0"/>
          </a:p>
          <a:p>
            <a:pPr algn="l"/>
            <a:r>
              <a:rPr lang="en-US" dirty="0" smtClean="0"/>
              <a:t>Rerouting powerlines to avoid danger zones and keep </a:t>
            </a:r>
            <a:r>
              <a:rPr lang="en-US" dirty="0" err="1" smtClean="0"/>
              <a:t>powerplant</a:t>
            </a:r>
            <a:r>
              <a:rPr lang="en-US" dirty="0" smtClean="0"/>
              <a:t> on line. Reroute major PG&amp;E transmission line </a:t>
            </a:r>
          </a:p>
          <a:p>
            <a:pPr algn="l"/>
            <a:endParaRPr lang="en-US" dirty="0"/>
          </a:p>
          <a:p>
            <a:pPr algn="l"/>
            <a:r>
              <a:rPr lang="en-US" dirty="0" smtClean="0"/>
              <a:t>Stabilize auxiliary/emergency spillway hilltop</a:t>
            </a:r>
            <a:endParaRPr lang="en-US" dirty="0"/>
          </a:p>
          <a:p>
            <a:pPr algn="l"/>
            <a:endParaRPr lang="en-US" dirty="0" smtClean="0"/>
          </a:p>
          <a:p>
            <a:pPr algn="l"/>
            <a:r>
              <a:rPr lang="en-US" dirty="0" err="1" smtClean="0"/>
              <a:t>Shorterm</a:t>
            </a:r>
            <a:r>
              <a:rPr lang="en-US" dirty="0" smtClean="0"/>
              <a:t> stabilization of dangerous erosion features to main spillway</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78482"/>
            <a:ext cx="1259602" cy="973329"/>
          </a:xfrm>
          <a:prstGeom prst="rect">
            <a:avLst/>
          </a:prstGeom>
        </p:spPr>
      </p:pic>
    </p:spTree>
    <p:extLst>
      <p:ext uri="{BB962C8B-B14F-4D97-AF65-F5344CB8AC3E}">
        <p14:creationId xmlns:p14="http://schemas.microsoft.com/office/powerpoint/2010/main" val="268264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582000"/>
            <a:ext cx="7256732" cy="973329"/>
          </a:xfrm>
        </p:spPr>
        <p:txBody>
          <a:bodyPr>
            <a:normAutofit fontScale="90000"/>
          </a:bodyPr>
          <a:lstStyle/>
          <a:p>
            <a:r>
              <a:rPr lang="en-US" sz="4000" dirty="0" smtClean="0"/>
              <a:t>Next One or Two Construction Seasons</a:t>
            </a:r>
            <a:endParaRPr lang="en-US" sz="4000" dirty="0"/>
          </a:p>
        </p:txBody>
      </p:sp>
      <p:sp>
        <p:nvSpPr>
          <p:cNvPr id="3" name="Subtitle 2"/>
          <p:cNvSpPr>
            <a:spLocks noGrp="1"/>
          </p:cNvSpPr>
          <p:nvPr>
            <p:ph type="subTitle" idx="1"/>
          </p:nvPr>
        </p:nvSpPr>
        <p:spPr>
          <a:xfrm>
            <a:off x="609599" y="2346758"/>
            <a:ext cx="8256105" cy="4213068"/>
          </a:xfrm>
        </p:spPr>
        <p:txBody>
          <a:bodyPr>
            <a:normAutofit/>
          </a:bodyPr>
          <a:lstStyle/>
          <a:p>
            <a:pPr algn="l"/>
            <a:r>
              <a:rPr lang="en-US" dirty="0" smtClean="0"/>
              <a:t>Stabilize and reconstruct the main spillway</a:t>
            </a:r>
          </a:p>
          <a:p>
            <a:pPr algn="l"/>
            <a:endParaRPr lang="en-US" dirty="0"/>
          </a:p>
          <a:p>
            <a:pPr algn="l"/>
            <a:r>
              <a:rPr lang="en-US" dirty="0" smtClean="0"/>
              <a:t>Construct spillway on emergency/auxiliary hilltop </a:t>
            </a:r>
            <a:r>
              <a:rPr lang="en-US" sz="2000" dirty="0" smtClean="0"/>
              <a:t>(without hillside spillway still an incomplete spillway causing havoc if used)</a:t>
            </a:r>
            <a:endParaRPr lang="en-US" sz="2000" dirty="0"/>
          </a:p>
          <a:p>
            <a:pPr algn="l"/>
            <a:endParaRPr lang="en-US" dirty="0" smtClean="0"/>
          </a:p>
          <a:p>
            <a:pPr algn="l"/>
            <a:r>
              <a:rPr lang="en-US" dirty="0" smtClean="0"/>
              <a:t>Potentially permanently rerouting powerlines to avoid danger zones and keep </a:t>
            </a:r>
            <a:r>
              <a:rPr lang="en-US" dirty="0" err="1" smtClean="0"/>
              <a:t>powerplant</a:t>
            </a:r>
            <a:r>
              <a:rPr lang="en-US" dirty="0" smtClean="0"/>
              <a:t> on line. Redundant powerlines</a:t>
            </a:r>
          </a:p>
          <a:p>
            <a:pPr algn="l"/>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78482"/>
            <a:ext cx="1259602" cy="973329"/>
          </a:xfrm>
          <a:prstGeom prst="rect">
            <a:avLst/>
          </a:prstGeom>
        </p:spPr>
      </p:pic>
    </p:spTree>
    <p:extLst>
      <p:ext uri="{BB962C8B-B14F-4D97-AF65-F5344CB8AC3E}">
        <p14:creationId xmlns:p14="http://schemas.microsoft.com/office/powerpoint/2010/main" val="2533293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514" y="339546"/>
            <a:ext cx="7256732" cy="973329"/>
          </a:xfrm>
        </p:spPr>
        <p:txBody>
          <a:bodyPr>
            <a:normAutofit/>
          </a:bodyPr>
          <a:lstStyle/>
          <a:p>
            <a:r>
              <a:rPr lang="en-US" sz="4000" dirty="0" smtClean="0"/>
              <a:t>Following Construction Seasons</a:t>
            </a:r>
            <a:endParaRPr lang="en-US" sz="4000" dirty="0"/>
          </a:p>
        </p:txBody>
      </p:sp>
      <p:sp>
        <p:nvSpPr>
          <p:cNvPr id="3" name="Subtitle 2"/>
          <p:cNvSpPr>
            <a:spLocks noGrp="1"/>
          </p:cNvSpPr>
          <p:nvPr>
            <p:ph type="subTitle" idx="1"/>
          </p:nvPr>
        </p:nvSpPr>
        <p:spPr>
          <a:xfrm>
            <a:off x="429491" y="1821873"/>
            <a:ext cx="8436214" cy="4363880"/>
          </a:xfrm>
        </p:spPr>
        <p:txBody>
          <a:bodyPr>
            <a:normAutofit fontScale="70000" lnSpcReduction="20000"/>
          </a:bodyPr>
          <a:lstStyle/>
          <a:p>
            <a:pPr algn="l"/>
            <a:r>
              <a:rPr lang="en-US" dirty="0" smtClean="0"/>
              <a:t>Construct full spillway to prevent severe hillside erosion if used. </a:t>
            </a:r>
            <a:r>
              <a:rPr lang="en-US" sz="1800" dirty="0" smtClean="0"/>
              <a:t>(Without explicitly stating so, as of this writing DWR apparently has rejected this necessary fix.)</a:t>
            </a:r>
          </a:p>
          <a:p>
            <a:pPr algn="l"/>
            <a:endParaRPr lang="en-US" dirty="0"/>
          </a:p>
          <a:p>
            <a:pPr algn="l"/>
            <a:r>
              <a:rPr lang="en-US" dirty="0" smtClean="0"/>
              <a:t>Ensure that radial gates have sufficiently redundant power. </a:t>
            </a:r>
            <a:r>
              <a:rPr lang="en-US" sz="2000" dirty="0" smtClean="0"/>
              <a:t>(Not sure this will be assessed for need or undertaken since Bulletin 200 description may not represent current conditions.)</a:t>
            </a:r>
          </a:p>
          <a:p>
            <a:pPr algn="l"/>
            <a:endParaRPr lang="en-US" dirty="0"/>
          </a:p>
          <a:p>
            <a:pPr algn="l"/>
            <a:r>
              <a:rPr lang="en-US" dirty="0" smtClean="0"/>
              <a:t>Find a way to increase reliability and capacity of low level outlets and powerhouse releases and increase their capacity </a:t>
            </a:r>
            <a:r>
              <a:rPr lang="en-US" sz="2000" dirty="0" smtClean="0"/>
              <a:t>(Relying on powerhouses to reliably make reservoir regulation releases can be tricky business.)</a:t>
            </a:r>
          </a:p>
          <a:p>
            <a:pPr algn="l"/>
            <a:endParaRPr lang="en-US" dirty="0"/>
          </a:p>
          <a:p>
            <a:pPr algn="l"/>
            <a:r>
              <a:rPr lang="en-US" dirty="0" smtClean="0"/>
              <a:t>Consider construction of a lower-level outlet/spillway capable of making releases in advance of extreme storm </a:t>
            </a:r>
            <a:r>
              <a:rPr lang="en-US" dirty="0" err="1" smtClean="0"/>
              <a:t>inflow.s</a:t>
            </a:r>
            <a:r>
              <a:rPr lang="en-US" dirty="0" smtClean="0"/>
              <a:t>  </a:t>
            </a:r>
            <a:r>
              <a:rPr lang="en-US" sz="2200" dirty="0" smtClean="0"/>
              <a:t>(Although Oroville’s low-level flood-release capabilities aren’t bad, they may need to be improved if a complete emergency spillway option is selected and the surcharge flood reservation has to be transferred to the conservation pool.)</a:t>
            </a:r>
          </a:p>
          <a:p>
            <a:pPr algn="l"/>
            <a:endParaRPr lang="en-US" dirty="0"/>
          </a:p>
          <a:p>
            <a:pPr algn="l"/>
            <a:r>
              <a:rPr lang="en-US" dirty="0" smtClean="0"/>
              <a:t>Identify and fix other identified problems that may threaten the infrastructure and the operability of the Oroville Dam complex </a:t>
            </a:r>
            <a:r>
              <a:rPr lang="en-US" sz="1800" dirty="0" smtClean="0"/>
              <a:t>(for example, there may be some through-dam seepage that may need attention)</a:t>
            </a:r>
          </a:p>
          <a:p>
            <a:pPr algn="l"/>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0912" y="339546"/>
            <a:ext cx="1259602" cy="973329"/>
          </a:xfrm>
          <a:prstGeom prst="rect">
            <a:avLst/>
          </a:prstGeom>
        </p:spPr>
      </p:pic>
    </p:spTree>
    <p:extLst>
      <p:ext uri="{BB962C8B-B14F-4D97-AF65-F5344CB8AC3E}">
        <p14:creationId xmlns:p14="http://schemas.microsoft.com/office/powerpoint/2010/main" val="3863410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582000"/>
            <a:ext cx="7256732" cy="973329"/>
          </a:xfrm>
        </p:spPr>
        <p:txBody>
          <a:bodyPr>
            <a:normAutofit/>
          </a:bodyPr>
          <a:lstStyle/>
          <a:p>
            <a:r>
              <a:rPr lang="en-US" sz="4000" dirty="0" smtClean="0"/>
              <a:t>Forensic Investigation</a:t>
            </a:r>
            <a:endParaRPr lang="en-US" sz="4000" dirty="0"/>
          </a:p>
        </p:txBody>
      </p:sp>
      <p:sp>
        <p:nvSpPr>
          <p:cNvPr id="3" name="Subtitle 2"/>
          <p:cNvSpPr>
            <a:spLocks noGrp="1"/>
          </p:cNvSpPr>
          <p:nvPr>
            <p:ph type="subTitle" idx="1"/>
          </p:nvPr>
        </p:nvSpPr>
        <p:spPr>
          <a:xfrm>
            <a:off x="278297" y="2346758"/>
            <a:ext cx="8587408" cy="4213068"/>
          </a:xfrm>
        </p:spPr>
        <p:txBody>
          <a:bodyPr>
            <a:normAutofit fontScale="92500" lnSpcReduction="10000"/>
          </a:bodyPr>
          <a:lstStyle/>
          <a:p>
            <a:pPr algn="l"/>
            <a:r>
              <a:rPr lang="en-US" dirty="0" smtClean="0"/>
              <a:t>FERC Dam Safety has asked DWR to conduct a study to determine the cause of the spillway failures</a:t>
            </a:r>
          </a:p>
          <a:p>
            <a:pPr algn="l"/>
            <a:endParaRPr lang="en-US" dirty="0"/>
          </a:p>
          <a:p>
            <a:pPr algn="l"/>
            <a:r>
              <a:rPr lang="en-US" dirty="0" smtClean="0"/>
              <a:t>Much of DWR and FERC’s in-progress thinking is behind a veil of CEII secrecy. DWR has proposed to make the report public (although parts will be redacted)</a:t>
            </a:r>
          </a:p>
          <a:p>
            <a:pPr algn="l"/>
            <a:endParaRPr lang="en-US" dirty="0"/>
          </a:p>
          <a:p>
            <a:pPr algn="l"/>
            <a:r>
              <a:rPr lang="en-US" dirty="0" smtClean="0"/>
              <a:t>It is unclear if the review will determine the causes of DWR and State and Federal Dam Safety official’s failure to discover or appreciate havoc-causing or dam-safety issues during design, life of project, or licensing review. This may involve sociologic factors</a:t>
            </a:r>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78482"/>
            <a:ext cx="1259602" cy="973329"/>
          </a:xfrm>
          <a:prstGeom prst="rect">
            <a:avLst/>
          </a:prstGeom>
        </p:spPr>
      </p:pic>
    </p:spTree>
    <p:extLst>
      <p:ext uri="{BB962C8B-B14F-4D97-AF65-F5344CB8AC3E}">
        <p14:creationId xmlns:p14="http://schemas.microsoft.com/office/powerpoint/2010/main" val="1310995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582000"/>
            <a:ext cx="7256732" cy="973329"/>
          </a:xfrm>
        </p:spPr>
        <p:txBody>
          <a:bodyPr>
            <a:normAutofit/>
          </a:bodyPr>
          <a:lstStyle/>
          <a:p>
            <a:r>
              <a:rPr lang="en-US" sz="4000" dirty="0" smtClean="0"/>
              <a:t>Major Unresolved Problems</a:t>
            </a:r>
            <a:endParaRPr lang="en-US" sz="4000" dirty="0"/>
          </a:p>
        </p:txBody>
      </p:sp>
      <p:sp>
        <p:nvSpPr>
          <p:cNvPr id="3" name="Subtitle 2"/>
          <p:cNvSpPr>
            <a:spLocks noGrp="1"/>
          </p:cNvSpPr>
          <p:nvPr>
            <p:ph type="subTitle" idx="1"/>
          </p:nvPr>
        </p:nvSpPr>
        <p:spPr>
          <a:xfrm>
            <a:off x="278297" y="2029691"/>
            <a:ext cx="8587408" cy="4530135"/>
          </a:xfrm>
        </p:spPr>
        <p:txBody>
          <a:bodyPr>
            <a:normAutofit fontScale="92500" lnSpcReduction="10000"/>
          </a:bodyPr>
          <a:lstStyle/>
          <a:p>
            <a:pPr algn="l"/>
            <a:r>
              <a:rPr lang="en-US" dirty="0" smtClean="0"/>
              <a:t>Likely resistance of State Water Contractors to paying the bill for reconstruction and appropriate levels of maintenance</a:t>
            </a:r>
          </a:p>
          <a:p>
            <a:pPr algn="l"/>
            <a:endParaRPr lang="en-US" dirty="0"/>
          </a:p>
          <a:p>
            <a:pPr algn="l"/>
            <a:r>
              <a:rPr lang="en-US" dirty="0" smtClean="0"/>
              <a:t>DWR and Dam Safety Regulator’s view that emergency/auxiliary spillway use or operational need is extremely unlikely </a:t>
            </a:r>
            <a:r>
              <a:rPr lang="en-US" sz="1800" dirty="0" smtClean="0"/>
              <a:t>(even to 1/10,000 or 1/100,000 annual risk levels, although Oroville has either been told to evacuate or evacuated twice in life of project because of feared use)</a:t>
            </a:r>
          </a:p>
          <a:p>
            <a:pPr algn="l"/>
            <a:endParaRPr lang="en-US" dirty="0"/>
          </a:p>
          <a:p>
            <a:pPr algn="l"/>
            <a:r>
              <a:rPr lang="en-US" dirty="0" smtClean="0"/>
              <a:t>Much of DWR and FERC’s in-progress thinking on forensics and design is behind a veil of CEII secrecy. DWR has proposed to make the forensics report public (although parts will be redacted)</a:t>
            </a:r>
          </a:p>
          <a:p>
            <a:pPr algn="l"/>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78482"/>
            <a:ext cx="1259602" cy="973329"/>
          </a:xfrm>
          <a:prstGeom prst="rect">
            <a:avLst/>
          </a:prstGeom>
        </p:spPr>
      </p:pic>
    </p:spTree>
    <p:extLst>
      <p:ext uri="{BB962C8B-B14F-4D97-AF65-F5344CB8AC3E}">
        <p14:creationId xmlns:p14="http://schemas.microsoft.com/office/powerpoint/2010/main" val="3451295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582000"/>
            <a:ext cx="7256732" cy="973329"/>
          </a:xfrm>
        </p:spPr>
        <p:txBody>
          <a:bodyPr>
            <a:normAutofit/>
          </a:bodyPr>
          <a:lstStyle/>
          <a:p>
            <a:r>
              <a:rPr lang="en-US" sz="4000" dirty="0" smtClean="0"/>
              <a:t>Major Consequences</a:t>
            </a:r>
            <a:endParaRPr lang="en-US" sz="4000" dirty="0"/>
          </a:p>
        </p:txBody>
      </p:sp>
      <p:sp>
        <p:nvSpPr>
          <p:cNvPr id="3" name="Subtitle 2"/>
          <p:cNvSpPr>
            <a:spLocks noGrp="1"/>
          </p:cNvSpPr>
          <p:nvPr>
            <p:ph type="subTitle" idx="1"/>
          </p:nvPr>
        </p:nvSpPr>
        <p:spPr>
          <a:xfrm>
            <a:off x="471055" y="2346758"/>
            <a:ext cx="8394650" cy="4213068"/>
          </a:xfrm>
        </p:spPr>
        <p:txBody>
          <a:bodyPr>
            <a:normAutofit/>
          </a:bodyPr>
          <a:lstStyle/>
          <a:p>
            <a:pPr algn="l"/>
            <a:r>
              <a:rPr lang="en-US" dirty="0" smtClean="0"/>
              <a:t>Veil of secrecy prevents public from informed consultation with DWR and FERC on reconstruction and making the Oroville Dam complex safe decisions</a:t>
            </a:r>
          </a:p>
          <a:p>
            <a:pPr algn="l"/>
            <a:endParaRPr lang="en-US" dirty="0" smtClean="0"/>
          </a:p>
          <a:p>
            <a:pPr algn="l"/>
            <a:r>
              <a:rPr lang="en-US" dirty="0" smtClean="0"/>
              <a:t>DWR, state and federal dam safety officials, and FERC licensing appear to have no concept that havoc-causing or unsafe emergency/auxiliary spillway design defeats the likelihood of ACE-required managed floodwater-management surcharge releases from the dam. The result: decreased flood protection for downstream communities</a:t>
            </a:r>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78482"/>
            <a:ext cx="1259602" cy="973329"/>
          </a:xfrm>
          <a:prstGeom prst="rect">
            <a:avLst/>
          </a:prstGeom>
        </p:spPr>
      </p:pic>
    </p:spTree>
    <p:extLst>
      <p:ext uri="{BB962C8B-B14F-4D97-AF65-F5344CB8AC3E}">
        <p14:creationId xmlns:p14="http://schemas.microsoft.com/office/powerpoint/2010/main" val="790543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252900"/>
            <a:ext cx="7256732" cy="973329"/>
          </a:xfrm>
        </p:spPr>
        <p:txBody>
          <a:bodyPr>
            <a:normAutofit/>
          </a:bodyPr>
          <a:lstStyle/>
          <a:p>
            <a:r>
              <a:rPr lang="en-US" sz="4000" dirty="0" smtClean="0"/>
              <a:t>Solutions</a:t>
            </a:r>
            <a:endParaRPr lang="en-US" sz="4000" dirty="0"/>
          </a:p>
        </p:txBody>
      </p:sp>
      <p:sp>
        <p:nvSpPr>
          <p:cNvPr id="3" name="Subtitle 2"/>
          <p:cNvSpPr>
            <a:spLocks noGrp="1"/>
          </p:cNvSpPr>
          <p:nvPr>
            <p:ph type="subTitle" idx="1"/>
          </p:nvPr>
        </p:nvSpPr>
        <p:spPr>
          <a:xfrm>
            <a:off x="471055" y="1974273"/>
            <a:ext cx="8394650" cy="4585553"/>
          </a:xfrm>
        </p:spPr>
        <p:txBody>
          <a:bodyPr>
            <a:normAutofit fontScale="85000" lnSpcReduction="10000"/>
          </a:bodyPr>
          <a:lstStyle/>
          <a:p>
            <a:pPr algn="l"/>
            <a:r>
              <a:rPr lang="en-US" dirty="0" smtClean="0"/>
              <a:t>This incident highlighted a major failure of dam-safety regulators (state and federal). This should be a major focus of at least one influential forensics report. The report(s) should recommend reforms and they should be adopted</a:t>
            </a:r>
          </a:p>
          <a:p>
            <a:pPr algn="l"/>
            <a:endParaRPr lang="en-US" dirty="0"/>
          </a:p>
          <a:p>
            <a:pPr algn="l"/>
            <a:r>
              <a:rPr lang="en-US" dirty="0" smtClean="0"/>
              <a:t>Contracts with state water contractors should cover costs of ongoing maintenance and addressing design deficiencies that affect project operations, safety, reliability or other necessary programs.</a:t>
            </a:r>
          </a:p>
          <a:p>
            <a:pPr algn="l"/>
            <a:endParaRPr lang="en-US" dirty="0"/>
          </a:p>
          <a:p>
            <a:pPr algn="l"/>
            <a:r>
              <a:rPr lang="en-US" dirty="0" smtClean="0"/>
              <a:t>DWR and Federal regulators need to quickly construct a more reasonably transparent Oroville Dam complex reconstruction and rehabilitation process that allows an informed public to affect design decisions now being undertaken in considerable secrecy </a:t>
            </a:r>
            <a:r>
              <a:rPr lang="en-US" sz="1400" dirty="0" smtClean="0"/>
              <a:t>(this might not have been necessary if DWR and the State Water Contractors had not fought off reconstruction and rehab during relicensing)</a:t>
            </a:r>
          </a:p>
          <a:p>
            <a:pPr algn="l"/>
            <a:endParaRPr lang="en-US" dirty="0"/>
          </a:p>
          <a:p>
            <a:pPr algn="l"/>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252900"/>
            <a:ext cx="1259602" cy="973329"/>
          </a:xfrm>
          <a:prstGeom prst="rect">
            <a:avLst/>
          </a:prstGeom>
        </p:spPr>
      </p:pic>
    </p:spTree>
    <p:extLst>
      <p:ext uri="{BB962C8B-B14F-4D97-AF65-F5344CB8AC3E}">
        <p14:creationId xmlns:p14="http://schemas.microsoft.com/office/powerpoint/2010/main" val="1672847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449452"/>
            <a:ext cx="6755692" cy="960404"/>
          </a:xfrm>
        </p:spPr>
        <p:txBody>
          <a:bodyPr/>
          <a:lstStyle/>
          <a:p>
            <a:r>
              <a:rPr lang="en-US" dirty="0" smtClean="0"/>
              <a:t>More Geography</a:t>
            </a:r>
            <a:endParaRPr lang="en-US" dirty="0"/>
          </a:p>
        </p:txBody>
      </p:sp>
      <p:sp>
        <p:nvSpPr>
          <p:cNvPr id="3" name="Subtitle 2"/>
          <p:cNvSpPr>
            <a:spLocks noGrp="1"/>
          </p:cNvSpPr>
          <p:nvPr>
            <p:ph type="subTitle" idx="1"/>
          </p:nvPr>
        </p:nvSpPr>
        <p:spPr>
          <a:xfrm>
            <a:off x="1969208" y="2654301"/>
            <a:ext cx="6755692" cy="3543968"/>
          </a:xfrm>
        </p:spPr>
        <p:txBody>
          <a:bodyPr>
            <a:normAutofit/>
          </a:bodyPr>
          <a:lstStyle/>
          <a:p>
            <a:pPr algn="l"/>
            <a:endParaRPr lang="en-US" sz="2000"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6221" y="419154"/>
            <a:ext cx="1259602" cy="97332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7855" y="1436324"/>
            <a:ext cx="7606144" cy="4995339"/>
          </a:xfrm>
          <a:prstGeom prst="rect">
            <a:avLst/>
          </a:prstGeom>
        </p:spPr>
      </p:pic>
    </p:spTree>
    <p:extLst>
      <p:ext uri="{BB962C8B-B14F-4D97-AF65-F5344CB8AC3E}">
        <p14:creationId xmlns:p14="http://schemas.microsoft.com/office/powerpoint/2010/main" val="201042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252900"/>
            <a:ext cx="7256732" cy="973329"/>
          </a:xfrm>
        </p:spPr>
        <p:txBody>
          <a:bodyPr>
            <a:normAutofit/>
          </a:bodyPr>
          <a:lstStyle/>
          <a:p>
            <a:r>
              <a:rPr lang="en-US" sz="4000" dirty="0" smtClean="0"/>
              <a:t>Final Reflections</a:t>
            </a:r>
            <a:endParaRPr lang="en-US" sz="4000" dirty="0"/>
          </a:p>
        </p:txBody>
      </p:sp>
      <p:sp>
        <p:nvSpPr>
          <p:cNvPr id="3" name="Subtitle 2"/>
          <p:cNvSpPr>
            <a:spLocks noGrp="1"/>
          </p:cNvSpPr>
          <p:nvPr>
            <p:ph type="subTitle" idx="1"/>
          </p:nvPr>
        </p:nvSpPr>
        <p:spPr>
          <a:xfrm>
            <a:off x="554181" y="1974273"/>
            <a:ext cx="8311523" cy="4585553"/>
          </a:xfrm>
        </p:spPr>
        <p:txBody>
          <a:bodyPr>
            <a:normAutofit fontScale="85000" lnSpcReduction="20000"/>
          </a:bodyPr>
          <a:lstStyle/>
          <a:p>
            <a:pPr algn="l"/>
            <a:r>
              <a:rPr lang="en-US" dirty="0" smtClean="0"/>
              <a:t>Dams, although much praised for their functions, are also dangerous. The legislature and water agencies should be more cautious about authorizing or funding them just assuming that dam-safety and environmental decisions will be made responsibly. The failures at Oroville should have been caught during design, through dam safety reviews, during contract reviews, during relicensing, and even the 2017 process. The weren’t in the past, and some appear not to be heading for a satisfactory conclusion either in 2017 or in the coming years.</a:t>
            </a:r>
          </a:p>
          <a:p>
            <a:pPr algn="l"/>
            <a:endParaRPr lang="en-US" dirty="0"/>
          </a:p>
          <a:p>
            <a:pPr algn="l"/>
            <a:r>
              <a:rPr lang="en-US" dirty="0" smtClean="0"/>
              <a:t>The Oroville Dam Spillway incident drew worldwide press. California and FERC need to understand that they need to resolve all of the deficiencies, both physical and institutional, if we are to be viewed as the world leader we aspire to be. On the transparency front, it is not an auspicious start.</a:t>
            </a:r>
          </a:p>
          <a:p>
            <a:pPr algn="l"/>
            <a:endParaRPr lang="en-US" dirty="0"/>
          </a:p>
          <a:p>
            <a:pPr algn="l"/>
            <a:endParaRPr lang="en-US" dirty="0"/>
          </a:p>
          <a:p>
            <a:pPr algn="l"/>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252900"/>
            <a:ext cx="1259602" cy="973329"/>
          </a:xfrm>
          <a:prstGeom prst="rect">
            <a:avLst/>
          </a:prstGeom>
        </p:spPr>
      </p:pic>
    </p:spTree>
    <p:extLst>
      <p:ext uri="{BB962C8B-B14F-4D97-AF65-F5344CB8AC3E}">
        <p14:creationId xmlns:p14="http://schemas.microsoft.com/office/powerpoint/2010/main" val="1570962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252900"/>
            <a:ext cx="7256732" cy="973329"/>
          </a:xfrm>
        </p:spPr>
        <p:txBody>
          <a:bodyPr>
            <a:normAutofit/>
          </a:bodyPr>
          <a:lstStyle/>
          <a:p>
            <a:r>
              <a:rPr lang="en-US" sz="4000" dirty="0" smtClean="0"/>
              <a:t>Photo Credits</a:t>
            </a:r>
            <a:endParaRPr lang="en-US" sz="4000" dirty="0"/>
          </a:p>
        </p:txBody>
      </p:sp>
      <p:sp>
        <p:nvSpPr>
          <p:cNvPr id="3" name="Subtitle 2"/>
          <p:cNvSpPr>
            <a:spLocks noGrp="1"/>
          </p:cNvSpPr>
          <p:nvPr>
            <p:ph type="subTitle" idx="1"/>
          </p:nvPr>
        </p:nvSpPr>
        <p:spPr>
          <a:xfrm>
            <a:off x="838367" y="1974273"/>
            <a:ext cx="8027338" cy="4585553"/>
          </a:xfrm>
        </p:spPr>
        <p:txBody>
          <a:bodyPr>
            <a:normAutofit fontScale="92500" lnSpcReduction="10000"/>
          </a:bodyPr>
          <a:lstStyle/>
          <a:p>
            <a:pPr algn="l"/>
            <a:r>
              <a:rPr lang="en-US" dirty="0" smtClean="0"/>
              <a:t>San Jose Mercury News</a:t>
            </a:r>
          </a:p>
          <a:p>
            <a:pPr algn="l"/>
            <a:r>
              <a:rPr lang="en-US" dirty="0" smtClean="0"/>
              <a:t>Associated Press</a:t>
            </a:r>
          </a:p>
          <a:p>
            <a:pPr algn="l"/>
            <a:r>
              <a:rPr lang="en-US" dirty="0" smtClean="0"/>
              <a:t>Department of Water Resources</a:t>
            </a:r>
          </a:p>
          <a:p>
            <a:pPr algn="l"/>
            <a:r>
              <a:rPr lang="en-US" dirty="0" smtClean="0"/>
              <a:t>Wikipedia</a:t>
            </a:r>
          </a:p>
          <a:p>
            <a:pPr algn="l"/>
            <a:r>
              <a:rPr lang="en-US" dirty="0" smtClean="0"/>
              <a:t>Sacramento Bee</a:t>
            </a:r>
          </a:p>
          <a:p>
            <a:pPr algn="l"/>
            <a:r>
              <a:rPr lang="en-US" dirty="0" smtClean="0"/>
              <a:t>Dave Gutierrez, GEI Consultants, recently retired chief of the DWR Division of Safety of Dams</a:t>
            </a:r>
          </a:p>
          <a:p>
            <a:pPr algn="l"/>
            <a:r>
              <a:rPr lang="en-US" dirty="0" smtClean="0"/>
              <a:t>Los Angeles Times</a:t>
            </a:r>
          </a:p>
          <a:p>
            <a:pPr algn="l"/>
            <a:r>
              <a:rPr lang="en-US" dirty="0" smtClean="0"/>
              <a:t>San Francisco Chronicle</a:t>
            </a:r>
          </a:p>
          <a:p>
            <a:pPr algn="l"/>
            <a:r>
              <a:rPr lang="en-US" dirty="0" smtClean="0"/>
              <a:t>Washington Post</a:t>
            </a:r>
          </a:p>
          <a:p>
            <a:pPr algn="l"/>
            <a:r>
              <a:rPr lang="en-US" sz="1500" dirty="0" smtClean="0"/>
              <a:t>(It should be noted that some of these photographers headed into the evacuation zone, risking their lives to “get the story.”)</a:t>
            </a:r>
            <a:endParaRPr lang="en-US" sz="1500" dirty="0"/>
          </a:p>
          <a:p>
            <a:pPr algn="l"/>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252900"/>
            <a:ext cx="1259602" cy="973329"/>
          </a:xfrm>
          <a:prstGeom prst="rect">
            <a:avLst/>
          </a:prstGeom>
        </p:spPr>
      </p:pic>
    </p:spTree>
    <p:extLst>
      <p:ext uri="{BB962C8B-B14F-4D97-AF65-F5344CB8AC3E}">
        <p14:creationId xmlns:p14="http://schemas.microsoft.com/office/powerpoint/2010/main" val="994731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168" y="1368778"/>
            <a:ext cx="7069053" cy="5170567"/>
          </a:xfrm>
        </p:spPr>
        <p:txBody>
          <a:bodyPr>
            <a:normAutofit fontScale="92500" lnSpcReduction="10000"/>
          </a:bodyPr>
          <a:lstStyle/>
          <a:p>
            <a:r>
              <a:rPr lang="en-US" dirty="0" smtClean="0"/>
              <a:t>For more information, contact:</a:t>
            </a:r>
          </a:p>
          <a:p>
            <a:endParaRPr lang="en-US" dirty="0"/>
          </a:p>
          <a:p>
            <a:endParaRPr lang="en-US" dirty="0"/>
          </a:p>
          <a:p>
            <a:r>
              <a:rPr lang="en-US" dirty="0" smtClean="0"/>
              <a:t>Ron Stork</a:t>
            </a:r>
          </a:p>
          <a:p>
            <a:r>
              <a:rPr lang="en-US" dirty="0" smtClean="0"/>
              <a:t>Policy Director – Friends of the River</a:t>
            </a:r>
          </a:p>
          <a:p>
            <a:r>
              <a:rPr lang="en-US" dirty="0" smtClean="0"/>
              <a:t>Phone: (916) 442-3155 x220</a:t>
            </a:r>
          </a:p>
          <a:p>
            <a:r>
              <a:rPr lang="en-US" dirty="0" smtClean="0"/>
              <a:t>Email: </a:t>
            </a:r>
            <a:r>
              <a:rPr lang="en-US" dirty="0" smtClean="0">
                <a:hlinkClick r:id="rId2"/>
              </a:rPr>
              <a:t>rstork@friendsoftheriver.org</a:t>
            </a:r>
            <a:endParaRPr lang="en-US" dirty="0" smtClean="0"/>
          </a:p>
          <a:p>
            <a:endParaRPr lang="en-US" dirty="0"/>
          </a:p>
          <a:p>
            <a:r>
              <a:rPr lang="en-US" dirty="0" smtClean="0"/>
              <a:t>For some of this information, visit the Oroville Dam page at</a:t>
            </a:r>
          </a:p>
          <a:p>
            <a:r>
              <a:rPr lang="en-US" dirty="0" smtClean="0">
                <a:hlinkClick r:id="rId3"/>
              </a:rPr>
              <a:t>www.friendsoftheriver.org</a:t>
            </a:r>
            <a:endParaRPr lang="en-US" dirty="0" smtClean="0"/>
          </a:p>
          <a:p>
            <a:r>
              <a:rPr lang="en-US" dirty="0">
                <a:hlinkClick r:id="rId4"/>
              </a:rPr>
              <a:t>http://www.friendsoftheriver.org/our-work/rivers-under-threat/feather-threat</a:t>
            </a:r>
            <a:r>
              <a:rPr lang="en-US" dirty="0" smtClean="0">
                <a:hlinkClick r:id="rId4"/>
              </a:rPr>
              <a:t>/</a:t>
            </a:r>
            <a:endParaRPr lang="en-US" dirty="0" smtClean="0"/>
          </a:p>
          <a:p>
            <a:endParaRPr lang="en-US" dirty="0" smtClean="0"/>
          </a:p>
          <a:p>
            <a:endParaRPr lang="en-US" dirty="0"/>
          </a:p>
          <a:p>
            <a:endParaRPr lang="en-US" dirty="0" smtClean="0"/>
          </a:p>
        </p:txBody>
      </p:sp>
      <p:pic>
        <p:nvPicPr>
          <p:cNvPr id="4" name="Picture 3" descr="FOR Logo 2015.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3741330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734194"/>
            <a:ext cx="6755692" cy="960404"/>
          </a:xfrm>
        </p:spPr>
        <p:txBody>
          <a:bodyPr>
            <a:normAutofit/>
          </a:bodyPr>
          <a:lstStyle/>
          <a:p>
            <a:r>
              <a:rPr lang="en-US" dirty="0" smtClean="0"/>
              <a:t>Oroville Dam </a:t>
            </a:r>
            <a:r>
              <a:rPr lang="en-US" dirty="0" err="1" smtClean="0"/>
              <a:t>Factlets</a:t>
            </a:r>
            <a:endParaRPr lang="en-US" dirty="0"/>
          </a:p>
        </p:txBody>
      </p:sp>
      <p:sp>
        <p:nvSpPr>
          <p:cNvPr id="3" name="Subtitle 2"/>
          <p:cNvSpPr>
            <a:spLocks noGrp="1"/>
          </p:cNvSpPr>
          <p:nvPr>
            <p:ph type="subTitle" idx="1"/>
          </p:nvPr>
        </p:nvSpPr>
        <p:spPr>
          <a:xfrm>
            <a:off x="1969208" y="1906154"/>
            <a:ext cx="6755692" cy="4688610"/>
          </a:xfrm>
        </p:spPr>
        <p:txBody>
          <a:bodyPr>
            <a:noAutofit/>
          </a:bodyPr>
          <a:lstStyle/>
          <a:p>
            <a:pPr algn="l"/>
            <a:r>
              <a:rPr lang="en-US" sz="2000" dirty="0" smtClean="0"/>
              <a:t>3.5 million acre-feet “keystone of the State Water Project currently undergoing relicensing. 750,000 acre-feet flood space reservati0n, 150,000 acre-feet surcharge reservation</a:t>
            </a:r>
          </a:p>
          <a:p>
            <a:pPr algn="l"/>
            <a:r>
              <a:rPr lang="en-US" sz="2000" dirty="0"/>
              <a:t>		</a:t>
            </a:r>
            <a:endParaRPr lang="en-US" sz="2000" dirty="0" smtClean="0"/>
          </a:p>
          <a:p>
            <a:pPr algn="l"/>
            <a:r>
              <a:rPr lang="en-US" sz="2000" dirty="0" smtClean="0"/>
              <a:t>17,000 </a:t>
            </a:r>
            <a:r>
              <a:rPr lang="en-US" sz="2000" dirty="0" err="1" smtClean="0"/>
              <a:t>cfs</a:t>
            </a:r>
            <a:r>
              <a:rPr lang="en-US" sz="2000" dirty="0" smtClean="0"/>
              <a:t> powerhouse; 5,000 </a:t>
            </a:r>
            <a:r>
              <a:rPr lang="en-US" sz="2000" dirty="0" err="1" smtClean="0"/>
              <a:t>cfs</a:t>
            </a:r>
            <a:r>
              <a:rPr lang="en-US" sz="2000" dirty="0" smtClean="0"/>
              <a:t> river outlets</a:t>
            </a:r>
          </a:p>
          <a:p>
            <a:pPr algn="l"/>
            <a:r>
              <a:rPr lang="en-US" sz="2000" dirty="0" smtClean="0"/>
              <a:t>	</a:t>
            </a:r>
          </a:p>
          <a:p>
            <a:pPr algn="l"/>
            <a:r>
              <a:rPr lang="en-US" sz="2000" dirty="0" smtClean="0"/>
              <a:t>296,000 </a:t>
            </a:r>
            <a:r>
              <a:rPr lang="en-US" sz="2000" dirty="0" err="1" smtClean="0"/>
              <a:t>cfs</a:t>
            </a:r>
            <a:r>
              <a:rPr lang="en-US" sz="2000" dirty="0" smtClean="0"/>
              <a:t> main service spillway (at spillway design flood)</a:t>
            </a:r>
          </a:p>
          <a:p>
            <a:pPr algn="l"/>
            <a:endParaRPr lang="en-US" sz="2000" dirty="0"/>
          </a:p>
          <a:p>
            <a:pPr algn="l"/>
            <a:r>
              <a:rPr lang="en-US" sz="2000" dirty="0" smtClean="0"/>
              <a:t>350,000 </a:t>
            </a:r>
            <a:r>
              <a:rPr lang="en-US" sz="2000" dirty="0" err="1" smtClean="0"/>
              <a:t>cfs</a:t>
            </a:r>
            <a:r>
              <a:rPr lang="en-US" sz="2000" dirty="0" smtClean="0"/>
              <a:t> auxiliary/emergency spillway (as above)</a:t>
            </a:r>
          </a:p>
          <a:p>
            <a:pPr algn="l"/>
            <a:endParaRPr lang="en-US" sz="2000" dirty="0"/>
          </a:p>
          <a:p>
            <a:pPr algn="l"/>
            <a:r>
              <a:rPr lang="en-US" sz="2000" dirty="0" smtClean="0"/>
              <a:t>Operated according to 1970 ACE reservoir regulation manual (“interim” operations  [actual conditions] are limited to one paragraph and one page). Objective release, 150,000 </a:t>
            </a:r>
            <a:r>
              <a:rPr lang="en-US" sz="2000" dirty="0" err="1" smtClean="0"/>
              <a:t>cfs</a:t>
            </a:r>
            <a:endParaRPr lang="en-US" sz="2000" dirty="0" smtClean="0"/>
          </a:p>
          <a:p>
            <a:pPr algn="l"/>
            <a:r>
              <a:rPr lang="en-US" sz="2000" dirty="0"/>
              <a:t>	</a:t>
            </a:r>
            <a:endParaRPr lang="en-US" sz="2000"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721269"/>
            <a:ext cx="1259602" cy="973329"/>
          </a:xfrm>
          <a:prstGeom prst="rect">
            <a:avLst/>
          </a:prstGeom>
        </p:spPr>
      </p:pic>
    </p:spTree>
    <p:extLst>
      <p:ext uri="{BB962C8B-B14F-4D97-AF65-F5344CB8AC3E}">
        <p14:creationId xmlns:p14="http://schemas.microsoft.com/office/powerpoint/2010/main" val="295846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522134"/>
            <a:ext cx="6755692" cy="960404"/>
          </a:xfrm>
        </p:spPr>
        <p:txBody>
          <a:bodyPr/>
          <a:lstStyle/>
          <a:p>
            <a:r>
              <a:rPr lang="en-US" dirty="0" smtClean="0"/>
              <a:t>1997 Floods</a:t>
            </a:r>
            <a:endParaRPr lang="en-US" dirty="0"/>
          </a:p>
        </p:txBody>
      </p:sp>
      <p:sp>
        <p:nvSpPr>
          <p:cNvPr id="3" name="Subtitle 2"/>
          <p:cNvSpPr>
            <a:spLocks noGrp="1"/>
          </p:cNvSpPr>
          <p:nvPr>
            <p:ph type="subTitle" idx="1"/>
          </p:nvPr>
        </p:nvSpPr>
        <p:spPr>
          <a:xfrm>
            <a:off x="1969208" y="1731818"/>
            <a:ext cx="6755692" cy="4495800"/>
          </a:xfrm>
        </p:spPr>
        <p:txBody>
          <a:bodyPr>
            <a:normAutofit lnSpcReduction="10000"/>
          </a:bodyPr>
          <a:lstStyle/>
          <a:p>
            <a:pPr algn="l"/>
            <a:r>
              <a:rPr lang="en-US" sz="2200" dirty="0" smtClean="0"/>
              <a:t>Record Oroville Dam inflow (300,000 </a:t>
            </a:r>
            <a:r>
              <a:rPr lang="en-US" sz="2200" dirty="0" err="1" smtClean="0"/>
              <a:t>cfs</a:t>
            </a:r>
            <a:r>
              <a:rPr lang="en-US" sz="2200" dirty="0"/>
              <a:t>)</a:t>
            </a:r>
            <a:r>
              <a:rPr lang="en-US" sz="2200" dirty="0" smtClean="0"/>
              <a:t> Record outflow (160,000 </a:t>
            </a:r>
            <a:r>
              <a:rPr lang="en-US" sz="2200" dirty="0" err="1" smtClean="0"/>
              <a:t>cfs</a:t>
            </a:r>
            <a:r>
              <a:rPr lang="en-US" sz="2200" dirty="0" smtClean="0"/>
              <a:t>) </a:t>
            </a:r>
            <a:r>
              <a:rPr lang="en-US" sz="1400" dirty="0" smtClean="0"/>
              <a:t>(hourly data)</a:t>
            </a:r>
            <a:endParaRPr lang="en-US" sz="1400" dirty="0"/>
          </a:p>
          <a:p>
            <a:pPr algn="l"/>
            <a:endParaRPr lang="en-US" sz="2200" dirty="0" smtClean="0"/>
          </a:p>
          <a:p>
            <a:pPr algn="l"/>
            <a:r>
              <a:rPr lang="en-US" sz="2200" dirty="0" smtClean="0"/>
              <a:t>City of Oroville</a:t>
            </a:r>
            <a:r>
              <a:rPr lang="en-US" sz="2200" dirty="0"/>
              <a:t> </a:t>
            </a:r>
            <a:r>
              <a:rPr lang="en-US" sz="2200" dirty="0" smtClean="0"/>
              <a:t>told to stand by to evacuate in twelve hours if DWR has to begin pass-through (300,000 </a:t>
            </a:r>
            <a:r>
              <a:rPr lang="en-US" sz="2200" dirty="0" err="1" smtClean="0"/>
              <a:t>cfs</a:t>
            </a:r>
            <a:r>
              <a:rPr lang="en-US" sz="2200" dirty="0" smtClean="0"/>
              <a:t>) operation. Downstream communities evacuated.</a:t>
            </a:r>
          </a:p>
          <a:p>
            <a:pPr algn="l"/>
            <a:endParaRPr lang="en-US" sz="2200" dirty="0"/>
          </a:p>
          <a:p>
            <a:pPr algn="l"/>
            <a:r>
              <a:rPr lang="en-US" sz="2200" dirty="0" smtClean="0"/>
              <a:t>However, reservoir storage peaked 200,000 acre-feet (13.8 </a:t>
            </a:r>
            <a:r>
              <a:rPr lang="en-US" sz="2200" dirty="0" err="1" smtClean="0"/>
              <a:t>ft</a:t>
            </a:r>
            <a:r>
              <a:rPr lang="en-US" sz="2200" dirty="0" smtClean="0"/>
              <a:t>), well below emergency/auxiliary spillway crest.</a:t>
            </a:r>
          </a:p>
          <a:p>
            <a:pPr algn="l"/>
            <a:endParaRPr lang="en-US" sz="2200" dirty="0"/>
          </a:p>
          <a:p>
            <a:pPr algn="l"/>
            <a:r>
              <a:rPr lang="en-US" sz="2200" dirty="0" smtClean="0"/>
              <a:t>Feather River left-bank levee breaks downstream of Marysville </a:t>
            </a:r>
            <a:r>
              <a:rPr lang="en-US" sz="1400" dirty="0" smtClean="0"/>
              <a:t>(Country Club Lane Break).</a:t>
            </a:r>
          </a:p>
          <a:p>
            <a:pPr algn="l"/>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09209"/>
            <a:ext cx="1259602" cy="973329"/>
          </a:xfrm>
          <a:prstGeom prst="rect">
            <a:avLst/>
          </a:prstGeom>
        </p:spPr>
      </p:pic>
    </p:spTree>
    <p:extLst>
      <p:ext uri="{BB962C8B-B14F-4D97-AF65-F5344CB8AC3E}">
        <p14:creationId xmlns:p14="http://schemas.microsoft.com/office/powerpoint/2010/main" val="43972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2226" y="335098"/>
            <a:ext cx="6755692" cy="960404"/>
          </a:xfrm>
        </p:spPr>
        <p:txBody>
          <a:bodyPr/>
          <a:lstStyle/>
          <a:p>
            <a:r>
              <a:rPr lang="en-US" dirty="0" smtClean="0"/>
              <a:t>Response</a:t>
            </a:r>
            <a:endParaRPr lang="en-US" dirty="0"/>
          </a:p>
        </p:txBody>
      </p:sp>
      <p:sp>
        <p:nvSpPr>
          <p:cNvPr id="3" name="Subtitle 2"/>
          <p:cNvSpPr>
            <a:spLocks noGrp="1"/>
          </p:cNvSpPr>
          <p:nvPr>
            <p:ph type="subTitle" idx="1"/>
          </p:nvPr>
        </p:nvSpPr>
        <p:spPr>
          <a:xfrm>
            <a:off x="1468168" y="1558636"/>
            <a:ext cx="7256732" cy="4838789"/>
          </a:xfrm>
        </p:spPr>
        <p:txBody>
          <a:bodyPr>
            <a:normAutofit fontScale="92500" lnSpcReduction="10000"/>
          </a:bodyPr>
          <a:lstStyle/>
          <a:p>
            <a:pPr algn="l"/>
            <a:r>
              <a:rPr lang="en-US" sz="2000" dirty="0" smtClean="0"/>
              <a:t>Yuba Feather </a:t>
            </a:r>
            <a:r>
              <a:rPr lang="en-US" sz="2000" dirty="0" err="1" smtClean="0"/>
              <a:t>WorkGroup</a:t>
            </a:r>
            <a:r>
              <a:rPr lang="en-US" sz="2000" dirty="0" smtClean="0"/>
              <a:t> forms (funded by CALFED) by 2000</a:t>
            </a:r>
          </a:p>
          <a:p>
            <a:pPr algn="l"/>
            <a:endParaRPr lang="en-US" sz="2000" dirty="0" smtClean="0"/>
          </a:p>
          <a:p>
            <a:pPr algn="l"/>
            <a:r>
              <a:rPr lang="en-US" sz="2000" dirty="0" smtClean="0">
                <a:solidFill>
                  <a:prstClr val="white"/>
                </a:solidFill>
              </a:rPr>
              <a:t>Focus: improving floodwater management in Feather River Basin</a:t>
            </a:r>
          </a:p>
          <a:p>
            <a:pPr algn="l"/>
            <a:endParaRPr lang="en-US" sz="2000" dirty="0">
              <a:solidFill>
                <a:prstClr val="white"/>
              </a:solidFill>
            </a:endParaRPr>
          </a:p>
          <a:p>
            <a:pPr algn="l"/>
            <a:r>
              <a:rPr lang="en-US" sz="2000" dirty="0" smtClean="0">
                <a:solidFill>
                  <a:prstClr val="white"/>
                </a:solidFill>
              </a:rPr>
              <a:t>Most active participants: Yuba County Water Agency, Sutter County, Levee District 1, South Yuba River Citizens League, Friends of the River, Sierra Club, DWR.</a:t>
            </a:r>
          </a:p>
          <a:p>
            <a:pPr algn="l"/>
            <a:endParaRPr lang="en-US" sz="2000" dirty="0">
              <a:solidFill>
                <a:prstClr val="white"/>
              </a:solidFill>
            </a:endParaRPr>
          </a:p>
          <a:p>
            <a:pPr algn="l"/>
            <a:r>
              <a:rPr lang="en-US" sz="2000" dirty="0" smtClean="0">
                <a:solidFill>
                  <a:prstClr val="white"/>
                </a:solidFill>
              </a:rPr>
              <a:t>Deficiencies with Oroville Dam’s emergency/auxiliary spillway are frequent part of discussions.</a:t>
            </a:r>
          </a:p>
          <a:p>
            <a:pPr algn="l"/>
            <a:endParaRPr lang="en-US" sz="2000" dirty="0">
              <a:solidFill>
                <a:prstClr val="white"/>
              </a:solidFill>
            </a:endParaRPr>
          </a:p>
          <a:p>
            <a:pPr algn="l"/>
            <a:r>
              <a:rPr lang="en-US" sz="2000" dirty="0" smtClean="0">
                <a:solidFill>
                  <a:prstClr val="white"/>
                </a:solidFill>
              </a:rPr>
              <a:t>Concern is that general havoc (hillside erosion) will prevent operators from undertaking Corps-manual surcharge operations to contain combined spillway outflows within downstream levees when required. Further, use could result in loss of crest control. That would be bad. Solution: a real spillway.</a:t>
            </a:r>
          </a:p>
          <a:p>
            <a:pPr algn="l"/>
            <a:endParaRPr lang="en-US" dirty="0">
              <a:solidFill>
                <a:prstClr val="white"/>
              </a:solidFill>
            </a:endParaRPr>
          </a:p>
          <a:p>
            <a:pPr algn="l"/>
            <a:endParaRPr lang="en-US" dirty="0" smtClean="0">
              <a:solidFill>
                <a:prstClr val="white"/>
              </a:solidFill>
            </a:endParaRPr>
          </a:p>
          <a:p>
            <a:pPr algn="l"/>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322173"/>
            <a:ext cx="1259602" cy="973329"/>
          </a:xfrm>
          <a:prstGeom prst="rect">
            <a:avLst/>
          </a:prstGeom>
        </p:spPr>
      </p:pic>
    </p:spTree>
    <p:extLst>
      <p:ext uri="{BB962C8B-B14F-4D97-AF65-F5344CB8AC3E}">
        <p14:creationId xmlns:p14="http://schemas.microsoft.com/office/powerpoint/2010/main" val="3555088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501353"/>
            <a:ext cx="6755692" cy="960404"/>
          </a:xfrm>
        </p:spPr>
        <p:txBody>
          <a:bodyPr>
            <a:normAutofit fontScale="90000"/>
          </a:bodyPr>
          <a:lstStyle/>
          <a:p>
            <a:r>
              <a:rPr lang="en-US" sz="4000" dirty="0" smtClean="0"/>
              <a:t>Lack of Response</a:t>
            </a:r>
            <a:br>
              <a:rPr lang="en-US" sz="4000" dirty="0" smtClean="0"/>
            </a:br>
            <a:r>
              <a:rPr lang="en-US" sz="4000" dirty="0" smtClean="0"/>
              <a:t>and Counter Response</a:t>
            </a:r>
            <a:endParaRPr lang="en-US" sz="4000" dirty="0"/>
          </a:p>
        </p:txBody>
      </p:sp>
      <p:sp>
        <p:nvSpPr>
          <p:cNvPr id="3" name="Subtitle 2"/>
          <p:cNvSpPr>
            <a:spLocks noGrp="1"/>
          </p:cNvSpPr>
          <p:nvPr>
            <p:ph type="subTitle" idx="1"/>
          </p:nvPr>
        </p:nvSpPr>
        <p:spPr>
          <a:xfrm>
            <a:off x="1219200" y="1662546"/>
            <a:ext cx="7505700" cy="4835236"/>
          </a:xfrm>
        </p:spPr>
        <p:txBody>
          <a:bodyPr>
            <a:normAutofit fontScale="85000" lnSpcReduction="20000"/>
          </a:bodyPr>
          <a:lstStyle/>
          <a:p>
            <a:pPr algn="l"/>
            <a:r>
              <a:rPr lang="en-US" sz="2000" dirty="0">
                <a:solidFill>
                  <a:prstClr val="white"/>
                </a:solidFill>
              </a:rPr>
              <a:t>W</a:t>
            </a:r>
            <a:r>
              <a:rPr lang="en-US" sz="2000" dirty="0" smtClean="0">
                <a:solidFill>
                  <a:prstClr val="white"/>
                </a:solidFill>
              </a:rPr>
              <a:t>ritten analysis of spillway deficiencies made available to DWR date back to August 23, 2001.</a:t>
            </a:r>
          </a:p>
          <a:p>
            <a:pPr algn="l"/>
            <a:endParaRPr lang="en-US" sz="2000" dirty="0">
              <a:solidFill>
                <a:prstClr val="white"/>
              </a:solidFill>
            </a:endParaRPr>
          </a:p>
          <a:p>
            <a:pPr algn="l"/>
            <a:r>
              <a:rPr lang="en-US" sz="2000" dirty="0" smtClean="0">
                <a:solidFill>
                  <a:prstClr val="white"/>
                </a:solidFill>
              </a:rPr>
              <a:t>Yuba County Water Agency publishes August 2002 Technical Memorandum describing, in part, havoc associated with use of emergency spillway.</a:t>
            </a:r>
            <a:endParaRPr lang="en-US" sz="2000" dirty="0">
              <a:solidFill>
                <a:prstClr val="white"/>
              </a:solidFill>
            </a:endParaRPr>
          </a:p>
          <a:p>
            <a:pPr algn="l"/>
            <a:endParaRPr lang="en-US" sz="2000" dirty="0" smtClean="0">
              <a:solidFill>
                <a:prstClr val="white"/>
              </a:solidFill>
            </a:endParaRPr>
          </a:p>
          <a:p>
            <a:pPr algn="l"/>
            <a:r>
              <a:rPr lang="en-US" sz="2000" dirty="0" smtClean="0">
                <a:solidFill>
                  <a:prstClr val="white"/>
                </a:solidFill>
              </a:rPr>
              <a:t>Detailed discussions with DWR FERC-licensing staff take place in 2002 through 2004. DWR takes position the spillway matter is not appropriate for a relicensing proceeding. Workgroup members believe otherwise.</a:t>
            </a:r>
          </a:p>
          <a:p>
            <a:pPr algn="l"/>
            <a:endParaRPr lang="en-US" sz="2000" dirty="0">
              <a:solidFill>
                <a:prstClr val="white"/>
              </a:solidFill>
            </a:endParaRPr>
          </a:p>
          <a:p>
            <a:pPr algn="l"/>
            <a:r>
              <a:rPr lang="en-US" sz="2000" dirty="0" smtClean="0">
                <a:solidFill>
                  <a:prstClr val="white"/>
                </a:solidFill>
              </a:rPr>
              <a:t>In January of 2004, </a:t>
            </a:r>
            <a:r>
              <a:rPr lang="en-US" sz="2000" dirty="0" err="1" smtClean="0">
                <a:solidFill>
                  <a:prstClr val="white"/>
                </a:solidFill>
              </a:rPr>
              <a:t>WorkGroup</a:t>
            </a:r>
            <a:r>
              <a:rPr lang="en-US" sz="2000" dirty="0" smtClean="0">
                <a:solidFill>
                  <a:prstClr val="white"/>
                </a:solidFill>
              </a:rPr>
              <a:t> informs DWR that it recognizes stalemate and informs DWR that stakeholders will bring the matter to FERC licensing proceeding.  FOR files comments in June 2004 with FERC objecting to DWR’s position.</a:t>
            </a:r>
          </a:p>
          <a:p>
            <a:pPr algn="l"/>
            <a:endParaRPr lang="en-US" sz="2000" dirty="0">
              <a:solidFill>
                <a:prstClr val="white"/>
              </a:solidFill>
            </a:endParaRPr>
          </a:p>
          <a:p>
            <a:pPr algn="l"/>
            <a:r>
              <a:rPr lang="en-US" sz="2000" dirty="0" smtClean="0">
                <a:solidFill>
                  <a:prstClr val="white"/>
                </a:solidFill>
              </a:rPr>
              <a:t>In October 2005, FOR/SYRCL/Sierra Club Intervene citing YCWA technical memorandum plus concern that use could result in loss of crest control.  Sutter County, Yuba City, and Levee District 1 file for intervention later also raising these issues. FOR et al. argue operational requirements of dam are not supported by the physical structures (</a:t>
            </a:r>
            <a:r>
              <a:rPr lang="en-US" sz="2000" smtClean="0">
                <a:solidFill>
                  <a:prstClr val="white"/>
                </a:solidFill>
              </a:rPr>
              <a:t>i.e. emergency </a:t>
            </a:r>
            <a:r>
              <a:rPr lang="en-US" sz="2000" dirty="0" smtClean="0">
                <a:solidFill>
                  <a:prstClr val="white"/>
                </a:solidFill>
              </a:rPr>
              <a:t>spillway).</a:t>
            </a:r>
            <a:endParaRPr lang="en-US" dirty="0">
              <a:solidFill>
                <a:prstClr val="white"/>
              </a:solidFill>
            </a:endParaRPr>
          </a:p>
          <a:p>
            <a:pPr algn="l"/>
            <a:endParaRPr lang="en-US" dirty="0">
              <a:solidFill>
                <a:prstClr val="white"/>
              </a:solidFill>
            </a:endParaRPr>
          </a:p>
          <a:p>
            <a:pPr algn="l"/>
            <a:endParaRPr lang="en-US" dirty="0" smtClean="0">
              <a:solidFill>
                <a:prstClr val="white"/>
              </a:solidFill>
            </a:endParaRPr>
          </a:p>
          <a:p>
            <a:pPr algn="l"/>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488428"/>
            <a:ext cx="1259602" cy="973329"/>
          </a:xfrm>
          <a:prstGeom prst="rect">
            <a:avLst/>
          </a:prstGeom>
        </p:spPr>
      </p:pic>
    </p:spTree>
    <p:extLst>
      <p:ext uri="{BB962C8B-B14F-4D97-AF65-F5344CB8AC3E}">
        <p14:creationId xmlns:p14="http://schemas.microsoft.com/office/powerpoint/2010/main" val="217468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6659" y="516136"/>
            <a:ext cx="7256732" cy="973329"/>
          </a:xfrm>
        </p:spPr>
        <p:txBody>
          <a:bodyPr>
            <a:normAutofit fontScale="90000"/>
          </a:bodyPr>
          <a:lstStyle/>
          <a:p>
            <a:r>
              <a:rPr lang="en-US" sz="4400" dirty="0" smtClean="0"/>
              <a:t>Hiding the Ball or Self-</a:t>
            </a:r>
            <a:r>
              <a:rPr lang="en-US" sz="4400" dirty="0" err="1" smtClean="0"/>
              <a:t>Decption</a:t>
            </a:r>
            <a:r>
              <a:rPr lang="en-US" sz="4400" dirty="0" smtClean="0"/>
              <a:t>?</a:t>
            </a:r>
            <a:endParaRPr lang="en-US" sz="4400" dirty="0"/>
          </a:p>
        </p:txBody>
      </p:sp>
      <p:sp>
        <p:nvSpPr>
          <p:cNvPr id="3" name="Subtitle 2"/>
          <p:cNvSpPr>
            <a:spLocks noGrp="1"/>
          </p:cNvSpPr>
          <p:nvPr>
            <p:ph type="subTitle" idx="1"/>
          </p:nvPr>
        </p:nvSpPr>
        <p:spPr>
          <a:xfrm>
            <a:off x="1156856" y="1974273"/>
            <a:ext cx="7426036" cy="4578927"/>
          </a:xfrm>
        </p:spPr>
        <p:txBody>
          <a:bodyPr>
            <a:normAutofit fontScale="25000" lnSpcReduction="20000"/>
          </a:bodyPr>
          <a:lstStyle/>
          <a:p>
            <a:pPr marL="285750" indent="-285750" algn="l">
              <a:buFont typeface="Arial"/>
              <a:buChar char="•"/>
            </a:pPr>
            <a:r>
              <a:rPr lang="en-US" sz="6400" dirty="0" smtClean="0"/>
              <a:t>FERC Licensing in DC asks FERC Dam Safety in San Francisco what they think of Intervention issues (May 26, 2006)</a:t>
            </a:r>
          </a:p>
          <a:p>
            <a:pPr marL="285750" indent="-285750" algn="l">
              <a:buFont typeface="Arial"/>
              <a:buChar char="•"/>
            </a:pPr>
            <a:endParaRPr lang="en-US" sz="6400" dirty="0"/>
          </a:p>
          <a:p>
            <a:pPr marL="285750" indent="-285750" algn="l">
              <a:buFont typeface="Arial"/>
              <a:buChar char="•"/>
            </a:pPr>
            <a:r>
              <a:rPr lang="en-US" sz="6400" dirty="0" smtClean="0"/>
              <a:t>DWR assures FERC Dam Safety that emergency spillway can safely pass spillway design flow (350,000 </a:t>
            </a:r>
            <a:r>
              <a:rPr lang="en-US" sz="6400" dirty="0" err="1" smtClean="0"/>
              <a:t>cfs</a:t>
            </a:r>
            <a:r>
              <a:rPr lang="en-US" sz="6400" dirty="0" smtClean="0"/>
              <a:t>). Speaks of only 1 to 4 feet of erodible soil on hillside.</a:t>
            </a:r>
          </a:p>
          <a:p>
            <a:pPr marL="285750" indent="-285750" algn="l">
              <a:buFont typeface="Arial"/>
              <a:buChar char="•"/>
            </a:pPr>
            <a:endParaRPr lang="en-US" sz="6400" dirty="0"/>
          </a:p>
          <a:p>
            <a:pPr marL="285750" indent="-285750" algn="l">
              <a:buFont typeface="Arial"/>
              <a:buChar char="•"/>
            </a:pPr>
            <a:r>
              <a:rPr lang="en-US" sz="6400" dirty="0" smtClean="0"/>
              <a:t>Bypassing the operational issues of problems with use of emergency/auxiliary spillway, FERC SF Dam Safety assures FERC licensing staff the emergency/auxiliary spillway can safely pass spillway design flood. (July 27, 2006)</a:t>
            </a:r>
          </a:p>
          <a:p>
            <a:pPr marL="285750" indent="-285750" algn="l">
              <a:buFont typeface="Arial"/>
              <a:buChar char="•"/>
            </a:pPr>
            <a:endParaRPr lang="en-US" sz="6400" dirty="0"/>
          </a:p>
          <a:p>
            <a:pPr marL="285750" indent="-285750" algn="l">
              <a:buFont typeface="Arial"/>
              <a:buChar char="•"/>
            </a:pPr>
            <a:r>
              <a:rPr lang="en-US" sz="6400" dirty="0" smtClean="0"/>
              <a:t>Conclusion document from FERC SF Dam Safety is only document made available. Any work (if any) supporting the conclusions is secret (CEII).</a:t>
            </a:r>
          </a:p>
          <a:p>
            <a:pPr marL="285750" indent="-285750" algn="l">
              <a:buFont typeface="Arial"/>
              <a:buChar char="•"/>
            </a:pPr>
            <a:endParaRPr lang="en-US" sz="6400" dirty="0"/>
          </a:p>
          <a:p>
            <a:pPr marL="285750" indent="-285750" algn="l">
              <a:buFont typeface="Arial"/>
              <a:buChar char="•"/>
            </a:pPr>
            <a:r>
              <a:rPr lang="en-US" sz="6400" dirty="0" smtClean="0"/>
              <a:t>FERC licensing accepts SF FERC Dam Safety conclusions and fails to propose any spillway improvements at Oroville Dam but does accept our description of DWR’s ACE operational requirements. (2006)</a:t>
            </a:r>
          </a:p>
          <a:p>
            <a:pPr marL="285750" indent="-285750" algn="l">
              <a:buFont typeface="Arial"/>
              <a:buChar char="•"/>
            </a:pPr>
            <a:endParaRPr lang="en-US" sz="6400" dirty="0"/>
          </a:p>
          <a:p>
            <a:pPr marL="285750" indent="-285750" algn="l">
              <a:buFont typeface="Arial"/>
              <a:buChar char="•"/>
            </a:pPr>
            <a:r>
              <a:rPr lang="en-US" sz="6400" dirty="0" smtClean="0"/>
              <a:t>SWRCB issues water quality certification </a:t>
            </a:r>
            <a:r>
              <a:rPr lang="en-US" sz="6400" smtClean="0"/>
              <a:t>(</a:t>
            </a:r>
            <a:r>
              <a:rPr lang="en-US" sz="6400" smtClean="0"/>
              <a:t>2010)</a:t>
            </a:r>
            <a:endParaRPr lang="en-US" sz="6400"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16137"/>
            <a:ext cx="1259602" cy="973329"/>
          </a:xfrm>
          <a:prstGeom prst="rect">
            <a:avLst/>
          </a:prstGeom>
        </p:spPr>
      </p:pic>
    </p:spTree>
    <p:extLst>
      <p:ext uri="{BB962C8B-B14F-4D97-AF65-F5344CB8AC3E}">
        <p14:creationId xmlns:p14="http://schemas.microsoft.com/office/powerpoint/2010/main" val="53478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586" y="221680"/>
            <a:ext cx="7482792" cy="973329"/>
          </a:xfrm>
        </p:spPr>
        <p:txBody>
          <a:bodyPr>
            <a:normAutofit/>
          </a:bodyPr>
          <a:lstStyle/>
          <a:p>
            <a:r>
              <a:rPr lang="en-US" dirty="0" smtClean="0"/>
              <a:t>2017 Spillway Incident</a:t>
            </a:r>
            <a:endParaRPr lang="en-US" dirty="0"/>
          </a:p>
        </p:txBody>
      </p:sp>
      <p:sp>
        <p:nvSpPr>
          <p:cNvPr id="3" name="Subtitle 2"/>
          <p:cNvSpPr>
            <a:spLocks noGrp="1"/>
          </p:cNvSpPr>
          <p:nvPr>
            <p:ph type="subTitle" idx="1"/>
          </p:nvPr>
        </p:nvSpPr>
        <p:spPr>
          <a:xfrm>
            <a:off x="4456477" y="2377440"/>
            <a:ext cx="4223126" cy="3806190"/>
          </a:xfrm>
        </p:spPr>
        <p:txBody>
          <a:bodyPr>
            <a:normAutofit/>
          </a:bodyPr>
          <a:lstStyle/>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221680"/>
            <a:ext cx="1259602" cy="97332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82289" y="1641763"/>
            <a:ext cx="3325785" cy="487333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08074" y="1641762"/>
            <a:ext cx="3248890" cy="4873336"/>
          </a:xfrm>
          <a:prstGeom prst="rect">
            <a:avLst/>
          </a:prstGeom>
        </p:spPr>
      </p:pic>
    </p:spTree>
    <p:extLst>
      <p:ext uri="{BB962C8B-B14F-4D97-AF65-F5344CB8AC3E}">
        <p14:creationId xmlns:p14="http://schemas.microsoft.com/office/powerpoint/2010/main" val="4223072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15130</TotalTime>
  <Words>1686</Words>
  <Application>Microsoft Office PowerPoint</Application>
  <PresentationFormat>On-screen Show (4:3)</PresentationFormat>
  <Paragraphs>164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Oroville Dam Complex  Sagas</vt:lpstr>
      <vt:lpstr>Some Geography</vt:lpstr>
      <vt:lpstr>More Geography</vt:lpstr>
      <vt:lpstr>Oroville Dam Factlets</vt:lpstr>
      <vt:lpstr>1997 Floods</vt:lpstr>
      <vt:lpstr>Response</vt:lpstr>
      <vt:lpstr>Lack of Response and Counter Response</vt:lpstr>
      <vt:lpstr>Hiding the Ball or Self-Decption?</vt:lpstr>
      <vt:lpstr>2017 Spillway Incident</vt:lpstr>
      <vt:lpstr>Oroville Incident Reservoir Levels</vt:lpstr>
      <vt:lpstr>Oroville Incident Outflows</vt:lpstr>
      <vt:lpstr>PowerPoint Presentation</vt:lpstr>
      <vt:lpstr>Oroville Incident Flow Synthesis</vt:lpstr>
      <vt:lpstr>Havoc</vt:lpstr>
      <vt:lpstr>More Havoc</vt:lpstr>
      <vt:lpstr>More Havoc</vt:lpstr>
      <vt:lpstr>Using the Auxiliary Spillway would be a bad thing, perhaps very bad</vt:lpstr>
      <vt:lpstr>From Bad to Worse</vt:lpstr>
      <vt:lpstr>And Near Catastrophe</vt:lpstr>
      <vt:lpstr>Imminent Failure, Day After</vt:lpstr>
      <vt:lpstr>Imminent Failure, Day After</vt:lpstr>
      <vt:lpstr>All outlets compromised</vt:lpstr>
      <vt:lpstr>Short-term Recovery Actions</vt:lpstr>
      <vt:lpstr>Next One or Two Construction Seasons</vt:lpstr>
      <vt:lpstr>Following Construction Seasons</vt:lpstr>
      <vt:lpstr>Forensic Investigation</vt:lpstr>
      <vt:lpstr>Major Unresolved Problems</vt:lpstr>
      <vt:lpstr>Major Consequences</vt:lpstr>
      <vt:lpstr>Solutions</vt:lpstr>
      <vt:lpstr>Final Reflections</vt:lpstr>
      <vt:lpstr>Photo Credits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Evans</dc:creator>
  <cp:lastModifiedBy>Ron Stork</cp:lastModifiedBy>
  <cp:revision>204</cp:revision>
  <cp:lastPrinted>2017-05-11T16:57:54Z</cp:lastPrinted>
  <dcterms:created xsi:type="dcterms:W3CDTF">2016-03-02T20:14:14Z</dcterms:created>
  <dcterms:modified xsi:type="dcterms:W3CDTF">2017-05-11T18:41:09Z</dcterms:modified>
</cp:coreProperties>
</file>